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706" r:id="rId5"/>
    <p:sldMasterId id="2147483718" r:id="rId6"/>
  </p:sldMasterIdLst>
  <p:notesMasterIdLst>
    <p:notesMasterId r:id="rId42"/>
  </p:notesMasterIdLst>
  <p:sldIdLst>
    <p:sldId id="268" r:id="rId7"/>
    <p:sldId id="476" r:id="rId8"/>
    <p:sldId id="463" r:id="rId9"/>
    <p:sldId id="480" r:id="rId10"/>
    <p:sldId id="466" r:id="rId11"/>
    <p:sldId id="396" r:id="rId12"/>
    <p:sldId id="467" r:id="rId13"/>
    <p:sldId id="471" r:id="rId14"/>
    <p:sldId id="470" r:id="rId15"/>
    <p:sldId id="472" r:id="rId16"/>
    <p:sldId id="481" r:id="rId17"/>
    <p:sldId id="338" r:id="rId18"/>
    <p:sldId id="381" r:id="rId19"/>
    <p:sldId id="343" r:id="rId20"/>
    <p:sldId id="344" r:id="rId21"/>
    <p:sldId id="347" r:id="rId22"/>
    <p:sldId id="382" r:id="rId23"/>
    <p:sldId id="380" r:id="rId24"/>
    <p:sldId id="482" r:id="rId25"/>
    <p:sldId id="376" r:id="rId26"/>
    <p:sldId id="379" r:id="rId27"/>
    <p:sldId id="377" r:id="rId28"/>
    <p:sldId id="378" r:id="rId29"/>
    <p:sldId id="362" r:id="rId30"/>
    <p:sldId id="383" r:id="rId31"/>
    <p:sldId id="479" r:id="rId32"/>
    <p:sldId id="468" r:id="rId33"/>
    <p:sldId id="477" r:id="rId34"/>
    <p:sldId id="386" r:id="rId35"/>
    <p:sldId id="385" r:id="rId36"/>
    <p:sldId id="483" r:id="rId37"/>
    <p:sldId id="258" r:id="rId38"/>
    <p:sldId id="475" r:id="rId39"/>
    <p:sldId id="473" r:id="rId40"/>
    <p:sldId id="387"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intro" id="{EADD96EC-4A40-4057-9A53-6F1E4E21881B}">
          <p14:sldIdLst>
            <p14:sldId id="268"/>
            <p14:sldId id="476"/>
            <p14:sldId id="463"/>
          </p14:sldIdLst>
        </p14:section>
        <p14:section name="Shipboard training" id="{825212D9-4A94-46E6-BC12-040F60ADD1B4}">
          <p14:sldIdLst>
            <p14:sldId id="480"/>
            <p14:sldId id="466"/>
            <p14:sldId id="396"/>
            <p14:sldId id="467"/>
            <p14:sldId id="471"/>
            <p14:sldId id="470"/>
            <p14:sldId id="472"/>
          </p14:sldIdLst>
        </p14:section>
        <p14:section name="Ocean observing" id="{23F0D8EE-1EC9-44C5-8CB3-1756C2A310CE}">
          <p14:sldIdLst>
            <p14:sldId id="481"/>
            <p14:sldId id="338"/>
            <p14:sldId id="381"/>
            <p14:sldId id="343"/>
            <p14:sldId id="344"/>
            <p14:sldId id="347"/>
            <p14:sldId id="382"/>
            <p14:sldId id="380"/>
            <p14:sldId id="482"/>
            <p14:sldId id="376"/>
            <p14:sldId id="379"/>
            <p14:sldId id="377"/>
            <p14:sldId id="378"/>
            <p14:sldId id="362"/>
            <p14:sldId id="383"/>
          </p14:sldIdLst>
        </p14:section>
        <p14:section name="Outreach activities" id="{0502FA27-5FA6-48A0-9F94-A218A8244D16}">
          <p14:sldIdLst>
            <p14:sldId id="479"/>
            <p14:sldId id="468"/>
            <p14:sldId id="477"/>
            <p14:sldId id="386"/>
            <p14:sldId id="385"/>
            <p14:sldId id="483"/>
            <p14:sldId id="258"/>
          </p14:sldIdLst>
        </p14:section>
        <p14:section name="Summary &amp; end" id="{6A39254A-DBCC-4272-9ED6-F7E10EEE7408}">
          <p14:sldIdLst>
            <p14:sldId id="475"/>
            <p14:sldId id="473"/>
            <p14:sldId id="3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na Beckman" initials="F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50F48"/>
    <a:srgbClr val="098AC6"/>
    <a:srgbClr val="D2DDE1"/>
    <a:srgbClr val="777777"/>
    <a:srgbClr val="205867"/>
    <a:srgbClr val="009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526" autoAdjust="0"/>
  </p:normalViewPr>
  <p:slideViewPr>
    <p:cSldViewPr>
      <p:cViewPr varScale="1">
        <p:scale>
          <a:sx n="106" d="100"/>
          <a:sy n="106" d="100"/>
        </p:scale>
        <p:origin x="1104"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image" Target="../media/image98.jpeg"/><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image" Target="../media/image98.jpeg"/><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99C86-3772-4A3D-AB01-A98235DEBF92}" type="doc">
      <dgm:prSet loTypeId="urn:microsoft.com/office/officeart/2008/layout/PictureStrips" loCatId="picture" qsTypeId="urn:microsoft.com/office/officeart/2005/8/quickstyle/simple2" qsCatId="simple" csTypeId="urn:microsoft.com/office/officeart/2005/8/colors/accent1_2" csCatId="accent1" phldr="1"/>
      <dgm:spPr/>
      <dgm:t>
        <a:bodyPr/>
        <a:lstStyle/>
        <a:p>
          <a:endParaRPr lang="en-GB"/>
        </a:p>
      </dgm:t>
    </dgm:pt>
    <dgm:pt modelId="{FD3A3BF8-5925-4B17-B1AB-24454058DA86}">
      <dgm:prSet phldrT="[Text]">
        <dgm:style>
          <a:lnRef idx="2">
            <a:schemeClr val="accent1"/>
          </a:lnRef>
          <a:fillRef idx="1">
            <a:schemeClr val="lt1"/>
          </a:fillRef>
          <a:effectRef idx="0">
            <a:schemeClr val="accent1"/>
          </a:effectRef>
          <a:fontRef idx="minor">
            <a:schemeClr val="dk1"/>
          </a:fontRef>
        </dgm:style>
      </dgm:prSet>
      <dgm:spPr/>
      <dgm:t>
        <a:bodyPr/>
        <a:lstStyle/>
        <a:p>
          <a:r>
            <a:rPr lang="en-GB" dirty="0"/>
            <a:t>Dr Angelica </a:t>
          </a:r>
          <a:r>
            <a:rPr lang="en-GB" dirty="0" err="1"/>
            <a:t>Dummermuth</a:t>
          </a:r>
          <a:endParaRPr lang="en-GB" dirty="0"/>
        </a:p>
        <a:p>
          <a:pPr>
            <a:buNone/>
          </a:pPr>
          <a:r>
            <a:rPr lang="en-GB" i="1" dirty="0"/>
            <a:t>Alfred Wegener Institute</a:t>
          </a:r>
          <a:endParaRPr lang="en-GB" dirty="0"/>
        </a:p>
      </dgm:t>
    </dgm:pt>
    <dgm:pt modelId="{19496C9E-2511-472A-BCFB-E77FFF235498}" type="parTrans" cxnId="{91718A04-8A2B-4DDF-A50F-3A9FE9E09040}">
      <dgm:prSet/>
      <dgm:spPr/>
      <dgm:t>
        <a:bodyPr/>
        <a:lstStyle/>
        <a:p>
          <a:endParaRPr lang="en-GB"/>
        </a:p>
      </dgm:t>
    </dgm:pt>
    <dgm:pt modelId="{06D916F7-EFF8-4663-B024-95A1A97D21E3}" type="sibTrans" cxnId="{91718A04-8A2B-4DDF-A50F-3A9FE9E09040}">
      <dgm:prSet/>
      <dgm:spPr/>
      <dgm:t>
        <a:bodyPr/>
        <a:lstStyle/>
        <a:p>
          <a:endParaRPr lang="en-GB"/>
        </a:p>
      </dgm:t>
    </dgm:pt>
    <dgm:pt modelId="{7C309C5D-FF40-4CF1-8697-6FD1CB4FE076}">
      <dgm:prSet>
        <dgm:style>
          <a:lnRef idx="2">
            <a:schemeClr val="accent6"/>
          </a:lnRef>
          <a:fillRef idx="1">
            <a:schemeClr val="lt1"/>
          </a:fillRef>
          <a:effectRef idx="0">
            <a:schemeClr val="accent6"/>
          </a:effectRef>
          <a:fontRef idx="minor">
            <a:schemeClr val="dk1"/>
          </a:fontRef>
        </dgm:style>
      </dgm:prSet>
      <dgm:spPr/>
      <dgm:t>
        <a:bodyPr/>
        <a:lstStyle/>
        <a:p>
          <a:r>
            <a:rPr lang="en-GB" dirty="0"/>
            <a:t>Mrs Fiona Beckman</a:t>
          </a:r>
          <a:br>
            <a:rPr lang="en-GB" dirty="0"/>
          </a:br>
          <a:r>
            <a:rPr lang="en-GB" i="1" dirty="0"/>
            <a:t>POGO</a:t>
          </a:r>
          <a:endParaRPr lang="en-GB" dirty="0"/>
        </a:p>
      </dgm:t>
    </dgm:pt>
    <dgm:pt modelId="{53B0E5F7-C30F-40EC-A993-E90EFB2F676D}" type="parTrans" cxnId="{3F68137E-A102-4DB9-A5D5-A29D15EF1C2C}">
      <dgm:prSet/>
      <dgm:spPr/>
      <dgm:t>
        <a:bodyPr/>
        <a:lstStyle/>
        <a:p>
          <a:endParaRPr lang="en-GB"/>
        </a:p>
      </dgm:t>
    </dgm:pt>
    <dgm:pt modelId="{3838D3D0-1193-42CD-BE0F-B99DFDBE60E5}" type="sibTrans" cxnId="{3F68137E-A102-4DB9-A5D5-A29D15EF1C2C}">
      <dgm:prSet/>
      <dgm:spPr/>
      <dgm:t>
        <a:bodyPr/>
        <a:lstStyle/>
        <a:p>
          <a:endParaRPr lang="en-GB"/>
        </a:p>
      </dgm:t>
    </dgm:pt>
    <dgm:pt modelId="{A1155415-4A32-44FC-AE53-B5B7D8BFC05D}">
      <dgm:prSet>
        <dgm:style>
          <a:lnRef idx="2">
            <a:schemeClr val="dk1"/>
          </a:lnRef>
          <a:fillRef idx="1">
            <a:schemeClr val="lt1"/>
          </a:fillRef>
          <a:effectRef idx="0">
            <a:schemeClr val="dk1"/>
          </a:effectRef>
          <a:fontRef idx="minor">
            <a:schemeClr val="dk1"/>
          </a:fontRef>
        </dgm:style>
      </dgm:prSet>
      <dgm:spPr/>
      <dgm:t>
        <a:bodyPr/>
        <a:lstStyle/>
        <a:p>
          <a:r>
            <a:rPr lang="en-GB" dirty="0"/>
            <a:t>Professor Karen Wiltshire </a:t>
          </a:r>
          <a:br>
            <a:rPr lang="en-GB" dirty="0"/>
          </a:br>
          <a:r>
            <a:rPr lang="en-GB" i="1" dirty="0"/>
            <a:t>Alfred Wegener Institute</a:t>
          </a:r>
          <a:endParaRPr lang="en-GB" dirty="0"/>
        </a:p>
      </dgm:t>
    </dgm:pt>
    <dgm:pt modelId="{D8A9D280-376E-4885-96F8-E4C8BAE9301B}" type="parTrans" cxnId="{FAD571C6-492A-473E-AB65-091314080393}">
      <dgm:prSet/>
      <dgm:spPr/>
      <dgm:t>
        <a:bodyPr/>
        <a:lstStyle/>
        <a:p>
          <a:endParaRPr lang="en-GB"/>
        </a:p>
      </dgm:t>
    </dgm:pt>
    <dgm:pt modelId="{86A2D7B8-1613-4885-AE23-07C678EE58EE}" type="sibTrans" cxnId="{FAD571C6-492A-473E-AB65-091314080393}">
      <dgm:prSet/>
      <dgm:spPr/>
      <dgm:t>
        <a:bodyPr/>
        <a:lstStyle/>
        <a:p>
          <a:endParaRPr lang="en-GB"/>
        </a:p>
      </dgm:t>
    </dgm:pt>
    <dgm:pt modelId="{B7554C2E-8D0C-4447-BDEA-182B82DFCD8B}">
      <dgm:prSet>
        <dgm:style>
          <a:lnRef idx="2">
            <a:schemeClr val="accent6"/>
          </a:lnRef>
          <a:fillRef idx="1">
            <a:schemeClr val="lt1"/>
          </a:fillRef>
          <a:effectRef idx="0">
            <a:schemeClr val="accent6"/>
          </a:effectRef>
          <a:fontRef idx="minor">
            <a:schemeClr val="dk1"/>
          </a:fontRef>
        </dgm:style>
      </dgm:prSet>
      <dgm:spPr/>
      <dgm:t>
        <a:bodyPr/>
        <a:lstStyle/>
        <a:p>
          <a:r>
            <a:rPr lang="en-GB" dirty="0"/>
            <a:t>Dr Eva </a:t>
          </a:r>
          <a:r>
            <a:rPr lang="en-GB" dirty="0" err="1"/>
            <a:t>Brodte</a:t>
          </a:r>
          <a:r>
            <a:rPr lang="en-GB" dirty="0"/>
            <a:t>   </a:t>
          </a:r>
          <a:br>
            <a:rPr lang="en-GB" dirty="0"/>
          </a:br>
          <a:r>
            <a:rPr lang="en-GB" i="1" dirty="0"/>
            <a:t>Alfred Wegener Institute</a:t>
          </a:r>
          <a:endParaRPr lang="en-GB" dirty="0"/>
        </a:p>
      </dgm:t>
    </dgm:pt>
    <dgm:pt modelId="{5D9C5000-7790-4C02-9C2E-9745D13B9AA8}" type="parTrans" cxnId="{B512204F-8E80-49AB-A8E8-F4D85571E723}">
      <dgm:prSet/>
      <dgm:spPr/>
      <dgm:t>
        <a:bodyPr/>
        <a:lstStyle/>
        <a:p>
          <a:endParaRPr lang="en-GB"/>
        </a:p>
      </dgm:t>
    </dgm:pt>
    <dgm:pt modelId="{44C28A2A-34D9-48B2-AA0E-AD77774D07C1}" type="sibTrans" cxnId="{B512204F-8E80-49AB-A8E8-F4D85571E723}">
      <dgm:prSet/>
      <dgm:spPr/>
      <dgm:t>
        <a:bodyPr/>
        <a:lstStyle/>
        <a:p>
          <a:endParaRPr lang="en-GB"/>
        </a:p>
      </dgm:t>
    </dgm:pt>
    <dgm:pt modelId="{03AC55DB-3CC2-4450-8294-9584B89C65F1}">
      <dgm:prSet>
        <dgm:style>
          <a:lnRef idx="2">
            <a:schemeClr val="accent6"/>
          </a:lnRef>
          <a:fillRef idx="1">
            <a:schemeClr val="lt1"/>
          </a:fillRef>
          <a:effectRef idx="0">
            <a:schemeClr val="accent6"/>
          </a:effectRef>
          <a:fontRef idx="minor">
            <a:schemeClr val="dk1"/>
          </a:fontRef>
        </dgm:style>
      </dgm:prSet>
      <dgm:spPr/>
      <dgm:t>
        <a:bodyPr/>
        <a:lstStyle/>
        <a:p>
          <a:r>
            <a:rPr lang="en-GB" dirty="0"/>
            <a:t>Dr </a:t>
          </a:r>
          <a:r>
            <a:rPr lang="en-GB" dirty="0" err="1"/>
            <a:t>Lilian</a:t>
          </a:r>
          <a:r>
            <a:rPr lang="en-GB" dirty="0"/>
            <a:t> Krug</a:t>
          </a:r>
          <a:br>
            <a:rPr lang="en-GB" dirty="0"/>
          </a:br>
          <a:r>
            <a:rPr lang="en-GB" i="1" dirty="0"/>
            <a:t>POGO</a:t>
          </a:r>
        </a:p>
      </dgm:t>
    </dgm:pt>
    <dgm:pt modelId="{D267E7D3-4ADA-4D67-B636-9D112323A73F}" type="parTrans" cxnId="{91B3B46F-3E1C-4684-93D3-CD5D3D71BF06}">
      <dgm:prSet/>
      <dgm:spPr/>
      <dgm:t>
        <a:bodyPr/>
        <a:lstStyle/>
        <a:p>
          <a:endParaRPr lang="en-GB"/>
        </a:p>
      </dgm:t>
    </dgm:pt>
    <dgm:pt modelId="{C73EEC3D-2809-45AC-9702-C2535BB3BB55}" type="sibTrans" cxnId="{91B3B46F-3E1C-4684-93D3-CD5D3D71BF06}">
      <dgm:prSet/>
      <dgm:spPr/>
      <dgm:t>
        <a:bodyPr/>
        <a:lstStyle/>
        <a:p>
          <a:endParaRPr lang="en-GB"/>
        </a:p>
      </dgm:t>
    </dgm:pt>
    <dgm:pt modelId="{A9D79C6B-98E4-48E2-B6FD-FFFABDA19AAF}">
      <dgm:prSet>
        <dgm:style>
          <a:lnRef idx="2">
            <a:schemeClr val="accent6"/>
          </a:lnRef>
          <a:fillRef idx="1">
            <a:schemeClr val="lt1"/>
          </a:fillRef>
          <a:effectRef idx="0">
            <a:schemeClr val="accent6"/>
          </a:effectRef>
          <a:fontRef idx="minor">
            <a:schemeClr val="dk1"/>
          </a:fontRef>
        </dgm:style>
      </dgm:prSet>
      <dgm:spPr/>
      <dgm:t>
        <a:bodyPr/>
        <a:lstStyle/>
        <a:p>
          <a:pPr>
            <a:buNone/>
          </a:pPr>
          <a:r>
            <a:rPr lang="en-GB" dirty="0"/>
            <a:t>Ms Cassie Stymiest   </a:t>
          </a:r>
          <a:br>
            <a:rPr lang="en-GB" dirty="0"/>
          </a:br>
          <a:r>
            <a:rPr lang="en-GB" i="1" dirty="0"/>
            <a:t>Educational Passages</a:t>
          </a:r>
          <a:endParaRPr lang="en-GB" dirty="0"/>
        </a:p>
      </dgm:t>
    </dgm:pt>
    <dgm:pt modelId="{CF83F126-E3B3-4A98-BB0E-BD4733651AB2}" type="parTrans" cxnId="{22D8230F-7EB7-4D59-A752-BB8A69FB4850}">
      <dgm:prSet/>
      <dgm:spPr/>
      <dgm:t>
        <a:bodyPr/>
        <a:lstStyle/>
        <a:p>
          <a:endParaRPr lang="en-GB"/>
        </a:p>
      </dgm:t>
    </dgm:pt>
    <dgm:pt modelId="{30AA7DFA-C9D8-421F-B2C1-B25D09482DA6}" type="sibTrans" cxnId="{22D8230F-7EB7-4D59-A752-BB8A69FB4850}">
      <dgm:prSet/>
      <dgm:spPr/>
      <dgm:t>
        <a:bodyPr/>
        <a:lstStyle/>
        <a:p>
          <a:endParaRPr lang="en-GB"/>
        </a:p>
      </dgm:t>
    </dgm:pt>
    <dgm:pt modelId="{D72FE6C1-CD39-4956-8846-56E31810727D}">
      <dgm:prSet>
        <dgm:style>
          <a:lnRef idx="2">
            <a:schemeClr val="accent1"/>
          </a:lnRef>
          <a:fillRef idx="1">
            <a:schemeClr val="lt1"/>
          </a:fillRef>
          <a:effectRef idx="0">
            <a:schemeClr val="accent1"/>
          </a:effectRef>
          <a:fontRef idx="minor">
            <a:schemeClr val="dk1"/>
          </a:fontRef>
        </dgm:style>
      </dgm:prSet>
      <dgm:spPr/>
      <dgm:t>
        <a:bodyPr/>
        <a:lstStyle/>
        <a:p>
          <a:r>
            <a:rPr lang="en-GB" dirty="0"/>
            <a:t>Dr </a:t>
          </a:r>
          <a:r>
            <a:rPr lang="en-GB" dirty="0" err="1"/>
            <a:t>Maité</a:t>
          </a:r>
          <a:r>
            <a:rPr lang="en-GB" dirty="0"/>
            <a:t> </a:t>
          </a:r>
          <a:r>
            <a:rPr lang="en-GB" dirty="0" err="1"/>
            <a:t>Guignard</a:t>
          </a:r>
          <a:br>
            <a:rPr lang="en-GB" dirty="0"/>
          </a:br>
          <a:r>
            <a:rPr lang="en-GB" i="1" dirty="0"/>
            <a:t>Alfred Wegener Institute</a:t>
          </a:r>
          <a:endParaRPr lang="en-GB" dirty="0"/>
        </a:p>
      </dgm:t>
    </dgm:pt>
    <dgm:pt modelId="{B8FDB20F-71D4-414F-9E27-701B8BF00400}" type="parTrans" cxnId="{8C77D20A-3AF4-430B-AF25-A13F84622224}">
      <dgm:prSet/>
      <dgm:spPr/>
      <dgm:t>
        <a:bodyPr/>
        <a:lstStyle/>
        <a:p>
          <a:endParaRPr lang="en-GB"/>
        </a:p>
      </dgm:t>
    </dgm:pt>
    <dgm:pt modelId="{4A77D012-0483-4C42-8E23-AB3EBA9C2D36}" type="sibTrans" cxnId="{8C77D20A-3AF4-430B-AF25-A13F84622224}">
      <dgm:prSet/>
      <dgm:spPr/>
      <dgm:t>
        <a:bodyPr/>
        <a:lstStyle/>
        <a:p>
          <a:endParaRPr lang="en-GB"/>
        </a:p>
      </dgm:t>
    </dgm:pt>
    <dgm:pt modelId="{50288EFE-6244-400F-B453-2C7395FFC0F3}" type="pres">
      <dgm:prSet presAssocID="{1D999C86-3772-4A3D-AB01-A98235DEBF92}" presName="Name0" presStyleCnt="0">
        <dgm:presLayoutVars>
          <dgm:dir/>
          <dgm:resizeHandles val="exact"/>
        </dgm:presLayoutVars>
      </dgm:prSet>
      <dgm:spPr/>
    </dgm:pt>
    <dgm:pt modelId="{D079CBEA-E1D1-492B-94D6-18823E2E6054}" type="pres">
      <dgm:prSet presAssocID="{FD3A3BF8-5925-4B17-B1AB-24454058DA86}" presName="composite" presStyleCnt="0"/>
      <dgm:spPr/>
    </dgm:pt>
    <dgm:pt modelId="{22C61FD8-8F71-4575-A573-E7B349DEF1F2}" type="pres">
      <dgm:prSet presAssocID="{FD3A3BF8-5925-4B17-B1AB-24454058DA86}" presName="rect1" presStyleLbl="trAlignAcc1" presStyleIdx="0" presStyleCnt="7">
        <dgm:presLayoutVars>
          <dgm:bulletEnabled val="1"/>
        </dgm:presLayoutVars>
      </dgm:prSet>
      <dgm:spPr/>
    </dgm:pt>
    <dgm:pt modelId="{ED679A23-F2F3-4D29-9AA5-9FF37320E793}" type="pres">
      <dgm:prSet presAssocID="{FD3A3BF8-5925-4B17-B1AB-24454058DA86}" presName="rect2" presStyleLbl="fgImgPlace1" presStyleIdx="0" presStyleCnt="7"/>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tx1"/>
          </a:solidFill>
        </a:ln>
      </dgm:spPr>
    </dgm:pt>
    <dgm:pt modelId="{D8CFF427-3CAF-49A3-AC94-C9FCCE62651F}" type="pres">
      <dgm:prSet presAssocID="{06D916F7-EFF8-4663-B024-95A1A97D21E3}" presName="sibTrans" presStyleCnt="0"/>
      <dgm:spPr/>
    </dgm:pt>
    <dgm:pt modelId="{1565C1D3-6BB1-4A42-AC52-74DDE670CA79}" type="pres">
      <dgm:prSet presAssocID="{D72FE6C1-CD39-4956-8846-56E31810727D}" presName="composite" presStyleCnt="0"/>
      <dgm:spPr/>
    </dgm:pt>
    <dgm:pt modelId="{AE8F5AAD-56B1-48C6-832C-12C4CB64FB27}" type="pres">
      <dgm:prSet presAssocID="{D72FE6C1-CD39-4956-8846-56E31810727D}" presName="rect1" presStyleLbl="trAlignAcc1" presStyleIdx="1" presStyleCnt="7">
        <dgm:presLayoutVars>
          <dgm:bulletEnabled val="1"/>
        </dgm:presLayoutVars>
      </dgm:prSet>
      <dgm:spPr/>
    </dgm:pt>
    <dgm:pt modelId="{ADBD6439-E080-41C6-A3AE-8CA3EF300734}" type="pres">
      <dgm:prSet presAssocID="{D72FE6C1-CD39-4956-8846-56E31810727D}" presName="rect2" presStyleLbl="fgImgPlace1" presStyleIdx="1" presStyleCnt="7"/>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chemeClr val="tx1"/>
          </a:solidFill>
        </a:ln>
      </dgm:spPr>
    </dgm:pt>
    <dgm:pt modelId="{BFE98D26-3580-4698-8F3A-A1F362AACCDB}" type="pres">
      <dgm:prSet presAssocID="{4A77D012-0483-4C42-8E23-AB3EBA9C2D36}" presName="sibTrans" presStyleCnt="0"/>
      <dgm:spPr/>
    </dgm:pt>
    <dgm:pt modelId="{33BDF0CC-A29D-468F-A5D9-1392AEFC5B9E}" type="pres">
      <dgm:prSet presAssocID="{A1155415-4A32-44FC-AE53-B5B7D8BFC05D}" presName="composite" presStyleCnt="0"/>
      <dgm:spPr/>
    </dgm:pt>
    <dgm:pt modelId="{6F6DA18D-DF0A-4FE7-BC89-AEFE8369ADA5}" type="pres">
      <dgm:prSet presAssocID="{A1155415-4A32-44FC-AE53-B5B7D8BFC05D}" presName="rect1" presStyleLbl="trAlignAcc1" presStyleIdx="2" presStyleCnt="7">
        <dgm:presLayoutVars>
          <dgm:bulletEnabled val="1"/>
        </dgm:presLayoutVars>
      </dgm:prSet>
      <dgm:spPr/>
    </dgm:pt>
    <dgm:pt modelId="{635EBD5C-3B52-4E3E-930B-BBED5872E5F0}" type="pres">
      <dgm:prSet presAssocID="{A1155415-4A32-44FC-AE53-B5B7D8BFC05D}" presName="rect2" presStyleLbl="fgImgPlace1" presStyleIdx="2" presStyleCnt="7"/>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t="793"/>
          </a:stretch>
        </a:blipFill>
        <a:ln>
          <a:solidFill>
            <a:schemeClr val="tx1"/>
          </a:solidFill>
        </a:ln>
      </dgm:spPr>
    </dgm:pt>
    <dgm:pt modelId="{B2E21045-BBBF-4072-8E0E-7043B504839B}" type="pres">
      <dgm:prSet presAssocID="{86A2D7B8-1613-4885-AE23-07C678EE58EE}" presName="sibTrans" presStyleCnt="0"/>
      <dgm:spPr/>
    </dgm:pt>
    <dgm:pt modelId="{A2B1B88E-9820-445B-8E17-DA86AFE0517E}" type="pres">
      <dgm:prSet presAssocID="{03AC55DB-3CC2-4450-8294-9584B89C65F1}" presName="composite" presStyleCnt="0"/>
      <dgm:spPr/>
    </dgm:pt>
    <dgm:pt modelId="{0D2C3DF6-BAD8-45CE-91B0-AB0DF9210B97}" type="pres">
      <dgm:prSet presAssocID="{03AC55DB-3CC2-4450-8294-9584B89C65F1}" presName="rect1" presStyleLbl="trAlignAcc1" presStyleIdx="3" presStyleCnt="7" custLinFactX="6587" custLinFactNeighborX="100000" custLinFactNeighborY="2070">
        <dgm:presLayoutVars>
          <dgm:bulletEnabled val="1"/>
        </dgm:presLayoutVars>
      </dgm:prSet>
      <dgm:spPr/>
    </dgm:pt>
    <dgm:pt modelId="{6A169592-972C-4507-8575-B7041E8C4DCB}" type="pres">
      <dgm:prSet presAssocID="{03AC55DB-3CC2-4450-8294-9584B89C65F1}" presName="rect2" presStyleLbl="fgImgPlace1" presStyleIdx="3" presStyleCnt="7" custLinFactX="200000" custLinFactNeighborX="287255" custLinFactNeighborY="1972"/>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6">
              <a:lumMod val="20000"/>
              <a:lumOff val="80000"/>
            </a:schemeClr>
          </a:solidFill>
        </a:ln>
      </dgm:spPr>
    </dgm:pt>
    <dgm:pt modelId="{B7274B27-E5C9-4707-93FA-7A2462021778}" type="pres">
      <dgm:prSet presAssocID="{C73EEC3D-2809-45AC-9702-C2535BB3BB55}" presName="sibTrans" presStyleCnt="0"/>
      <dgm:spPr/>
    </dgm:pt>
    <dgm:pt modelId="{88F3F1F0-14D2-45FF-ACF9-825AA736F9F4}" type="pres">
      <dgm:prSet presAssocID="{7C309C5D-FF40-4CF1-8697-6FD1CB4FE076}" presName="composite" presStyleCnt="0"/>
      <dgm:spPr/>
    </dgm:pt>
    <dgm:pt modelId="{98D0F02E-B2AB-46A7-BC83-068F56E3A408}" type="pres">
      <dgm:prSet presAssocID="{7C309C5D-FF40-4CF1-8697-6FD1CB4FE076}" presName="rect1" presStyleLbl="trAlignAcc1" presStyleIdx="4" presStyleCnt="7" custLinFactY="37178" custLinFactNeighborX="-1881" custLinFactNeighborY="100000">
        <dgm:presLayoutVars>
          <dgm:bulletEnabled val="1"/>
        </dgm:presLayoutVars>
      </dgm:prSet>
      <dgm:spPr/>
    </dgm:pt>
    <dgm:pt modelId="{E67E5761-A425-44BA-B22A-7C3495A2686F}" type="pres">
      <dgm:prSet presAssocID="{7C309C5D-FF40-4CF1-8697-6FD1CB4FE076}" presName="rect2" presStyleLbl="fgImgPlace1" presStyleIdx="4" presStyleCnt="7" custLinFactY="30646" custLinFactNeighborX="-8600" custLinFactNeighborY="100000"/>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chemeClr val="accent6">
              <a:lumMod val="20000"/>
              <a:lumOff val="80000"/>
            </a:schemeClr>
          </a:solidFill>
        </a:ln>
      </dgm:spPr>
    </dgm:pt>
    <dgm:pt modelId="{85E63FF9-7CE4-4784-8669-E6D9F7001871}" type="pres">
      <dgm:prSet presAssocID="{3838D3D0-1193-42CD-BE0F-B99DFDBE60E5}" presName="sibTrans" presStyleCnt="0"/>
      <dgm:spPr/>
    </dgm:pt>
    <dgm:pt modelId="{DDFD6C0F-9463-4BFF-8EC3-A5C7323666F4}" type="pres">
      <dgm:prSet presAssocID="{B7554C2E-8D0C-4447-BDEA-182B82DFCD8B}" presName="composite" presStyleCnt="0"/>
      <dgm:spPr/>
    </dgm:pt>
    <dgm:pt modelId="{890C615F-ECC5-4A6C-B2F7-961DA549F969}" type="pres">
      <dgm:prSet presAssocID="{B7554C2E-8D0C-4447-BDEA-182B82DFCD8B}" presName="rect1" presStyleLbl="trAlignAcc1" presStyleIdx="5" presStyleCnt="7">
        <dgm:presLayoutVars>
          <dgm:bulletEnabled val="1"/>
        </dgm:presLayoutVars>
      </dgm:prSet>
      <dgm:spPr/>
    </dgm:pt>
    <dgm:pt modelId="{8849107E-DA86-4725-8E1B-F8C7E16B4112}" type="pres">
      <dgm:prSet presAssocID="{B7554C2E-8D0C-4447-BDEA-182B82DFCD8B}" presName="rect2" presStyleLbl="fgImgPlace1" presStyleIdx="5" presStyleCnt="7"/>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t="2379"/>
          </a:stretch>
        </a:blipFill>
        <a:ln>
          <a:solidFill>
            <a:schemeClr val="accent6">
              <a:lumMod val="20000"/>
              <a:lumOff val="80000"/>
            </a:schemeClr>
          </a:solidFill>
        </a:ln>
      </dgm:spPr>
    </dgm:pt>
    <dgm:pt modelId="{A742A28F-0EEA-48CA-A097-34E45E939BA8}" type="pres">
      <dgm:prSet presAssocID="{44C28A2A-34D9-48B2-AA0E-AD77774D07C1}" presName="sibTrans" presStyleCnt="0"/>
      <dgm:spPr/>
    </dgm:pt>
    <dgm:pt modelId="{855E4652-6766-44F1-B630-DEDB1258D6B0}" type="pres">
      <dgm:prSet presAssocID="{A9D79C6B-98E4-48E2-B6FD-FFFABDA19AAF}" presName="composite" presStyleCnt="0"/>
      <dgm:spPr/>
    </dgm:pt>
    <dgm:pt modelId="{1B6B1964-CF47-4B30-9972-A1C979140EC0}" type="pres">
      <dgm:prSet presAssocID="{A9D79C6B-98E4-48E2-B6FD-FFFABDA19AAF}" presName="rect1" presStyleLbl="trAlignAcc1" presStyleIdx="6" presStyleCnt="7" custLinFactX="8374" custLinFactNeighborX="100000" custLinFactNeighborY="11289">
        <dgm:presLayoutVars>
          <dgm:bulletEnabled val="1"/>
        </dgm:presLayoutVars>
      </dgm:prSet>
      <dgm:spPr/>
    </dgm:pt>
    <dgm:pt modelId="{FCD1ADC1-7BB9-45DD-95EB-93043C5ADD76}" type="pres">
      <dgm:prSet presAssocID="{A9D79C6B-98E4-48E2-B6FD-FFFABDA19AAF}" presName="rect2" presStyleLbl="fgImgPlace1" presStyleIdx="6" presStyleCnt="7" custLinFactX="200000" custLinFactNeighborX="295425" custLinFactNeighborY="10751"/>
      <dgm:spPr>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solidFill>
            <a:schemeClr val="accent6">
              <a:lumMod val="20000"/>
              <a:lumOff val="80000"/>
            </a:schemeClr>
          </a:solidFill>
        </a:ln>
      </dgm:spPr>
    </dgm:pt>
  </dgm:ptLst>
  <dgm:cxnLst>
    <dgm:cxn modelId="{91718A04-8A2B-4DDF-A50F-3A9FE9E09040}" srcId="{1D999C86-3772-4A3D-AB01-A98235DEBF92}" destId="{FD3A3BF8-5925-4B17-B1AB-24454058DA86}" srcOrd="0" destOrd="0" parTransId="{19496C9E-2511-472A-BCFB-E77FFF235498}" sibTransId="{06D916F7-EFF8-4663-B024-95A1A97D21E3}"/>
    <dgm:cxn modelId="{8C77D20A-3AF4-430B-AF25-A13F84622224}" srcId="{1D999C86-3772-4A3D-AB01-A98235DEBF92}" destId="{D72FE6C1-CD39-4956-8846-56E31810727D}" srcOrd="1" destOrd="0" parTransId="{B8FDB20F-71D4-414F-9E27-701B8BF00400}" sibTransId="{4A77D012-0483-4C42-8E23-AB3EBA9C2D36}"/>
    <dgm:cxn modelId="{22D8230F-7EB7-4D59-A752-BB8A69FB4850}" srcId="{1D999C86-3772-4A3D-AB01-A98235DEBF92}" destId="{A9D79C6B-98E4-48E2-B6FD-FFFABDA19AAF}" srcOrd="6" destOrd="0" parTransId="{CF83F126-E3B3-4A98-BB0E-BD4733651AB2}" sibTransId="{30AA7DFA-C9D8-421F-B2C1-B25D09482DA6}"/>
    <dgm:cxn modelId="{7E90EA61-BE49-49E8-82D8-1B9462B7F125}" type="presOf" srcId="{B7554C2E-8D0C-4447-BDEA-182B82DFCD8B}" destId="{890C615F-ECC5-4A6C-B2F7-961DA549F969}" srcOrd="0" destOrd="0" presId="urn:microsoft.com/office/officeart/2008/layout/PictureStrips"/>
    <dgm:cxn modelId="{4A45614E-41BD-4E9C-ADD2-FA41235F7559}" type="presOf" srcId="{A9D79C6B-98E4-48E2-B6FD-FFFABDA19AAF}" destId="{1B6B1964-CF47-4B30-9972-A1C979140EC0}" srcOrd="0" destOrd="0" presId="urn:microsoft.com/office/officeart/2008/layout/PictureStrips"/>
    <dgm:cxn modelId="{B512204F-8E80-49AB-A8E8-F4D85571E723}" srcId="{1D999C86-3772-4A3D-AB01-A98235DEBF92}" destId="{B7554C2E-8D0C-4447-BDEA-182B82DFCD8B}" srcOrd="5" destOrd="0" parTransId="{5D9C5000-7790-4C02-9C2E-9745D13B9AA8}" sibTransId="{44C28A2A-34D9-48B2-AA0E-AD77774D07C1}"/>
    <dgm:cxn modelId="{91B3B46F-3E1C-4684-93D3-CD5D3D71BF06}" srcId="{1D999C86-3772-4A3D-AB01-A98235DEBF92}" destId="{03AC55DB-3CC2-4450-8294-9584B89C65F1}" srcOrd="3" destOrd="0" parTransId="{D267E7D3-4ADA-4D67-B636-9D112323A73F}" sibTransId="{C73EEC3D-2809-45AC-9702-C2535BB3BB55}"/>
    <dgm:cxn modelId="{5F67A276-7E42-43E5-80FB-F098FC0476AE}" type="presOf" srcId="{FD3A3BF8-5925-4B17-B1AB-24454058DA86}" destId="{22C61FD8-8F71-4575-A573-E7B349DEF1F2}" srcOrd="0" destOrd="0" presId="urn:microsoft.com/office/officeart/2008/layout/PictureStrips"/>
    <dgm:cxn modelId="{3F68137E-A102-4DB9-A5D5-A29D15EF1C2C}" srcId="{1D999C86-3772-4A3D-AB01-A98235DEBF92}" destId="{7C309C5D-FF40-4CF1-8697-6FD1CB4FE076}" srcOrd="4" destOrd="0" parTransId="{53B0E5F7-C30F-40EC-A993-E90EFB2F676D}" sibTransId="{3838D3D0-1193-42CD-BE0F-B99DFDBE60E5}"/>
    <dgm:cxn modelId="{BB3D6B95-8E5C-4D7A-A01B-4CC9B3F15A49}" type="presOf" srcId="{D72FE6C1-CD39-4956-8846-56E31810727D}" destId="{AE8F5AAD-56B1-48C6-832C-12C4CB64FB27}" srcOrd="0" destOrd="0" presId="urn:microsoft.com/office/officeart/2008/layout/PictureStrips"/>
    <dgm:cxn modelId="{77D74599-D7D2-4CD3-8751-1A2CD8BF28B5}" type="presOf" srcId="{A1155415-4A32-44FC-AE53-B5B7D8BFC05D}" destId="{6F6DA18D-DF0A-4FE7-BC89-AEFE8369ADA5}" srcOrd="0" destOrd="0" presId="urn:microsoft.com/office/officeart/2008/layout/PictureStrips"/>
    <dgm:cxn modelId="{FAD571C6-492A-473E-AB65-091314080393}" srcId="{1D999C86-3772-4A3D-AB01-A98235DEBF92}" destId="{A1155415-4A32-44FC-AE53-B5B7D8BFC05D}" srcOrd="2" destOrd="0" parTransId="{D8A9D280-376E-4885-96F8-E4C8BAE9301B}" sibTransId="{86A2D7B8-1613-4885-AE23-07C678EE58EE}"/>
    <dgm:cxn modelId="{07203DC8-A6F4-4EBC-BB5E-DEBEEAEA3353}" type="presOf" srcId="{7C309C5D-FF40-4CF1-8697-6FD1CB4FE076}" destId="{98D0F02E-B2AB-46A7-BC83-068F56E3A408}" srcOrd="0" destOrd="0" presId="urn:microsoft.com/office/officeart/2008/layout/PictureStrips"/>
    <dgm:cxn modelId="{439B4FE4-827E-4B57-BC7B-5A76AD37119B}" type="presOf" srcId="{03AC55DB-3CC2-4450-8294-9584B89C65F1}" destId="{0D2C3DF6-BAD8-45CE-91B0-AB0DF9210B97}" srcOrd="0" destOrd="0" presId="urn:microsoft.com/office/officeart/2008/layout/PictureStrips"/>
    <dgm:cxn modelId="{5F1352E9-D8CA-40A6-894C-920B0895A185}" type="presOf" srcId="{1D999C86-3772-4A3D-AB01-A98235DEBF92}" destId="{50288EFE-6244-400F-B453-2C7395FFC0F3}" srcOrd="0" destOrd="0" presId="urn:microsoft.com/office/officeart/2008/layout/PictureStrips"/>
    <dgm:cxn modelId="{40F8F682-876C-4F8D-836E-F7E67C795403}" type="presParOf" srcId="{50288EFE-6244-400F-B453-2C7395FFC0F3}" destId="{D079CBEA-E1D1-492B-94D6-18823E2E6054}" srcOrd="0" destOrd="0" presId="urn:microsoft.com/office/officeart/2008/layout/PictureStrips"/>
    <dgm:cxn modelId="{19575DB0-4AB4-4FEE-9A8B-1A433845DD1C}" type="presParOf" srcId="{D079CBEA-E1D1-492B-94D6-18823E2E6054}" destId="{22C61FD8-8F71-4575-A573-E7B349DEF1F2}" srcOrd="0" destOrd="0" presId="urn:microsoft.com/office/officeart/2008/layout/PictureStrips"/>
    <dgm:cxn modelId="{4A30688B-A547-4BA6-A027-730853F1C8FA}" type="presParOf" srcId="{D079CBEA-E1D1-492B-94D6-18823E2E6054}" destId="{ED679A23-F2F3-4D29-9AA5-9FF37320E793}" srcOrd="1" destOrd="0" presId="urn:microsoft.com/office/officeart/2008/layout/PictureStrips"/>
    <dgm:cxn modelId="{604BF150-DB06-4657-B0E2-67142AE6798F}" type="presParOf" srcId="{50288EFE-6244-400F-B453-2C7395FFC0F3}" destId="{D8CFF427-3CAF-49A3-AC94-C9FCCE62651F}" srcOrd="1" destOrd="0" presId="urn:microsoft.com/office/officeart/2008/layout/PictureStrips"/>
    <dgm:cxn modelId="{95D6798F-7272-407A-82C8-7FFEE9FB2F60}" type="presParOf" srcId="{50288EFE-6244-400F-B453-2C7395FFC0F3}" destId="{1565C1D3-6BB1-4A42-AC52-74DDE670CA79}" srcOrd="2" destOrd="0" presId="urn:microsoft.com/office/officeart/2008/layout/PictureStrips"/>
    <dgm:cxn modelId="{16188BDF-F666-451E-96D2-EE4B5217EB28}" type="presParOf" srcId="{1565C1D3-6BB1-4A42-AC52-74DDE670CA79}" destId="{AE8F5AAD-56B1-48C6-832C-12C4CB64FB27}" srcOrd="0" destOrd="0" presId="urn:microsoft.com/office/officeart/2008/layout/PictureStrips"/>
    <dgm:cxn modelId="{77507309-B7C2-4F96-BCF7-ECE73E07E3A1}" type="presParOf" srcId="{1565C1D3-6BB1-4A42-AC52-74DDE670CA79}" destId="{ADBD6439-E080-41C6-A3AE-8CA3EF300734}" srcOrd="1" destOrd="0" presId="urn:microsoft.com/office/officeart/2008/layout/PictureStrips"/>
    <dgm:cxn modelId="{22C23DC4-8159-422D-AF09-83637DF8CB51}" type="presParOf" srcId="{50288EFE-6244-400F-B453-2C7395FFC0F3}" destId="{BFE98D26-3580-4698-8F3A-A1F362AACCDB}" srcOrd="3" destOrd="0" presId="urn:microsoft.com/office/officeart/2008/layout/PictureStrips"/>
    <dgm:cxn modelId="{E282524B-E2F0-4C10-9257-A2A62EC65E41}" type="presParOf" srcId="{50288EFE-6244-400F-B453-2C7395FFC0F3}" destId="{33BDF0CC-A29D-468F-A5D9-1392AEFC5B9E}" srcOrd="4" destOrd="0" presId="urn:microsoft.com/office/officeart/2008/layout/PictureStrips"/>
    <dgm:cxn modelId="{1D3C3BCA-770C-41B1-8828-14DC410E8E2E}" type="presParOf" srcId="{33BDF0CC-A29D-468F-A5D9-1392AEFC5B9E}" destId="{6F6DA18D-DF0A-4FE7-BC89-AEFE8369ADA5}" srcOrd="0" destOrd="0" presId="urn:microsoft.com/office/officeart/2008/layout/PictureStrips"/>
    <dgm:cxn modelId="{9CF5DECE-13A0-43F7-927C-CE469AF59B62}" type="presParOf" srcId="{33BDF0CC-A29D-468F-A5D9-1392AEFC5B9E}" destId="{635EBD5C-3B52-4E3E-930B-BBED5872E5F0}" srcOrd="1" destOrd="0" presId="urn:microsoft.com/office/officeart/2008/layout/PictureStrips"/>
    <dgm:cxn modelId="{BB7A5618-EF64-4160-A298-D8B86304A15C}" type="presParOf" srcId="{50288EFE-6244-400F-B453-2C7395FFC0F3}" destId="{B2E21045-BBBF-4072-8E0E-7043B504839B}" srcOrd="5" destOrd="0" presId="urn:microsoft.com/office/officeart/2008/layout/PictureStrips"/>
    <dgm:cxn modelId="{180FD797-834D-4051-8C75-46379BA2A851}" type="presParOf" srcId="{50288EFE-6244-400F-B453-2C7395FFC0F3}" destId="{A2B1B88E-9820-445B-8E17-DA86AFE0517E}" srcOrd="6" destOrd="0" presId="urn:microsoft.com/office/officeart/2008/layout/PictureStrips"/>
    <dgm:cxn modelId="{6BC496CE-2B99-4466-B1DC-9F09F7F9A0EC}" type="presParOf" srcId="{A2B1B88E-9820-445B-8E17-DA86AFE0517E}" destId="{0D2C3DF6-BAD8-45CE-91B0-AB0DF9210B97}" srcOrd="0" destOrd="0" presId="urn:microsoft.com/office/officeart/2008/layout/PictureStrips"/>
    <dgm:cxn modelId="{77A506AC-2509-4781-9984-0803B9D425AC}" type="presParOf" srcId="{A2B1B88E-9820-445B-8E17-DA86AFE0517E}" destId="{6A169592-972C-4507-8575-B7041E8C4DCB}" srcOrd="1" destOrd="0" presId="urn:microsoft.com/office/officeart/2008/layout/PictureStrips"/>
    <dgm:cxn modelId="{DF32893B-FD3A-45F4-B021-73876D097EB4}" type="presParOf" srcId="{50288EFE-6244-400F-B453-2C7395FFC0F3}" destId="{B7274B27-E5C9-4707-93FA-7A2462021778}" srcOrd="7" destOrd="0" presId="urn:microsoft.com/office/officeart/2008/layout/PictureStrips"/>
    <dgm:cxn modelId="{AE7F0C06-9403-4D4D-B662-BED675EED9E7}" type="presParOf" srcId="{50288EFE-6244-400F-B453-2C7395FFC0F3}" destId="{88F3F1F0-14D2-45FF-ACF9-825AA736F9F4}" srcOrd="8" destOrd="0" presId="urn:microsoft.com/office/officeart/2008/layout/PictureStrips"/>
    <dgm:cxn modelId="{54DCD57D-454E-41D3-AC0A-094A78C1EA04}" type="presParOf" srcId="{88F3F1F0-14D2-45FF-ACF9-825AA736F9F4}" destId="{98D0F02E-B2AB-46A7-BC83-068F56E3A408}" srcOrd="0" destOrd="0" presId="urn:microsoft.com/office/officeart/2008/layout/PictureStrips"/>
    <dgm:cxn modelId="{74EA1805-971C-4308-BB8C-578CF641CA99}" type="presParOf" srcId="{88F3F1F0-14D2-45FF-ACF9-825AA736F9F4}" destId="{E67E5761-A425-44BA-B22A-7C3495A2686F}" srcOrd="1" destOrd="0" presId="urn:microsoft.com/office/officeart/2008/layout/PictureStrips"/>
    <dgm:cxn modelId="{2CE9DB01-B370-4DA1-AD42-98BF7D57813D}" type="presParOf" srcId="{50288EFE-6244-400F-B453-2C7395FFC0F3}" destId="{85E63FF9-7CE4-4784-8669-E6D9F7001871}" srcOrd="9" destOrd="0" presId="urn:microsoft.com/office/officeart/2008/layout/PictureStrips"/>
    <dgm:cxn modelId="{526FF5A7-01A7-4EDD-97EB-476473E68739}" type="presParOf" srcId="{50288EFE-6244-400F-B453-2C7395FFC0F3}" destId="{DDFD6C0F-9463-4BFF-8EC3-A5C7323666F4}" srcOrd="10" destOrd="0" presId="urn:microsoft.com/office/officeart/2008/layout/PictureStrips"/>
    <dgm:cxn modelId="{E3C2CE87-E328-45FF-B188-BA1B33EDBBF2}" type="presParOf" srcId="{DDFD6C0F-9463-4BFF-8EC3-A5C7323666F4}" destId="{890C615F-ECC5-4A6C-B2F7-961DA549F969}" srcOrd="0" destOrd="0" presId="urn:microsoft.com/office/officeart/2008/layout/PictureStrips"/>
    <dgm:cxn modelId="{9D80ED7A-A03B-4FEF-9453-17024E5E447F}" type="presParOf" srcId="{DDFD6C0F-9463-4BFF-8EC3-A5C7323666F4}" destId="{8849107E-DA86-4725-8E1B-F8C7E16B4112}" srcOrd="1" destOrd="0" presId="urn:microsoft.com/office/officeart/2008/layout/PictureStrips"/>
    <dgm:cxn modelId="{EFB50768-C3DA-4D92-B4B0-6D04A8093A2A}" type="presParOf" srcId="{50288EFE-6244-400F-B453-2C7395FFC0F3}" destId="{A742A28F-0EEA-48CA-A097-34E45E939BA8}" srcOrd="11" destOrd="0" presId="urn:microsoft.com/office/officeart/2008/layout/PictureStrips"/>
    <dgm:cxn modelId="{E439705B-91B0-4B21-9209-02E7A836CB0E}" type="presParOf" srcId="{50288EFE-6244-400F-B453-2C7395FFC0F3}" destId="{855E4652-6766-44F1-B630-DEDB1258D6B0}" srcOrd="12" destOrd="0" presId="urn:microsoft.com/office/officeart/2008/layout/PictureStrips"/>
    <dgm:cxn modelId="{8895FD1E-71E2-4C75-A475-2BDC660E9644}" type="presParOf" srcId="{855E4652-6766-44F1-B630-DEDB1258D6B0}" destId="{1B6B1964-CF47-4B30-9972-A1C979140EC0}" srcOrd="0" destOrd="0" presId="urn:microsoft.com/office/officeart/2008/layout/PictureStrips"/>
    <dgm:cxn modelId="{AA269674-3E96-4D28-B63D-2D8A70ECFB98}" type="presParOf" srcId="{855E4652-6766-44F1-B630-DEDB1258D6B0}" destId="{FCD1ADC1-7BB9-45DD-95EB-93043C5ADD7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1FD8-8F71-4575-A573-E7B349DEF1F2}">
      <dsp:nvSpPr>
        <dsp:cNvPr id="0" name=""/>
        <dsp:cNvSpPr/>
      </dsp:nvSpPr>
      <dsp:spPr>
        <a:xfrm>
          <a:off x="108923" y="348630"/>
          <a:ext cx="2558243" cy="79945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Dr Angelica </a:t>
          </a:r>
          <a:r>
            <a:rPr lang="en-GB" sz="1400" kern="1200" dirty="0" err="1"/>
            <a:t>Dummermuth</a:t>
          </a:r>
          <a:endParaRPr lang="en-GB" sz="1400" kern="1200" dirty="0"/>
        </a:p>
        <a:p>
          <a:pPr marL="0" lvl="0" indent="0" algn="l" defTabSz="622300">
            <a:lnSpc>
              <a:spcPct val="90000"/>
            </a:lnSpc>
            <a:spcBef>
              <a:spcPct val="0"/>
            </a:spcBef>
            <a:spcAft>
              <a:spcPct val="35000"/>
            </a:spcAft>
            <a:buNone/>
          </a:pPr>
          <a:r>
            <a:rPr lang="en-GB" sz="1400" i="1" kern="1200" dirty="0"/>
            <a:t>Alfred Wegener Institute</a:t>
          </a:r>
          <a:endParaRPr lang="en-GB" sz="1400" kern="1200" dirty="0"/>
        </a:p>
      </dsp:txBody>
      <dsp:txXfrm>
        <a:off x="108923" y="348630"/>
        <a:ext cx="2558243" cy="799451"/>
      </dsp:txXfrm>
    </dsp:sp>
    <dsp:sp modelId="{ED679A23-F2F3-4D29-9AA5-9FF37320E793}">
      <dsp:nvSpPr>
        <dsp:cNvPr id="0" name=""/>
        <dsp:cNvSpPr/>
      </dsp:nvSpPr>
      <dsp:spPr>
        <a:xfrm>
          <a:off x="2330" y="233153"/>
          <a:ext cx="559615" cy="839423"/>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E8F5AAD-56B1-48C6-832C-12C4CB64FB27}">
      <dsp:nvSpPr>
        <dsp:cNvPr id="0" name=""/>
        <dsp:cNvSpPr/>
      </dsp:nvSpPr>
      <dsp:spPr>
        <a:xfrm>
          <a:off x="2883803" y="348630"/>
          <a:ext cx="2558243" cy="79945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Dr </a:t>
          </a:r>
          <a:r>
            <a:rPr lang="en-GB" sz="1400" kern="1200" dirty="0" err="1"/>
            <a:t>Maité</a:t>
          </a:r>
          <a:r>
            <a:rPr lang="en-GB" sz="1400" kern="1200" dirty="0"/>
            <a:t> </a:t>
          </a:r>
          <a:r>
            <a:rPr lang="en-GB" sz="1400" kern="1200" dirty="0" err="1"/>
            <a:t>Guignard</a:t>
          </a:r>
          <a:br>
            <a:rPr lang="en-GB" sz="1400" kern="1200" dirty="0"/>
          </a:br>
          <a:r>
            <a:rPr lang="en-GB" sz="1400" i="1" kern="1200" dirty="0"/>
            <a:t>Alfred Wegener Institute</a:t>
          </a:r>
          <a:endParaRPr lang="en-GB" sz="1400" kern="1200" dirty="0"/>
        </a:p>
      </dsp:txBody>
      <dsp:txXfrm>
        <a:off x="2883803" y="348630"/>
        <a:ext cx="2558243" cy="799451"/>
      </dsp:txXfrm>
    </dsp:sp>
    <dsp:sp modelId="{ADBD6439-E080-41C6-A3AE-8CA3EF300734}">
      <dsp:nvSpPr>
        <dsp:cNvPr id="0" name=""/>
        <dsp:cNvSpPr/>
      </dsp:nvSpPr>
      <dsp:spPr>
        <a:xfrm>
          <a:off x="2777209" y="233153"/>
          <a:ext cx="559615" cy="839423"/>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F6DA18D-DF0A-4FE7-BC89-AEFE8369ADA5}">
      <dsp:nvSpPr>
        <dsp:cNvPr id="0" name=""/>
        <dsp:cNvSpPr/>
      </dsp:nvSpPr>
      <dsp:spPr>
        <a:xfrm>
          <a:off x="5658682" y="348630"/>
          <a:ext cx="2558243" cy="799451"/>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Professor Karen Wiltshire </a:t>
          </a:r>
          <a:br>
            <a:rPr lang="en-GB" sz="1400" kern="1200" dirty="0"/>
          </a:br>
          <a:r>
            <a:rPr lang="en-GB" sz="1400" i="1" kern="1200" dirty="0"/>
            <a:t>Alfred Wegener Institute</a:t>
          </a:r>
          <a:endParaRPr lang="en-GB" sz="1400" kern="1200" dirty="0"/>
        </a:p>
      </dsp:txBody>
      <dsp:txXfrm>
        <a:off x="5658682" y="348630"/>
        <a:ext cx="2558243" cy="799451"/>
      </dsp:txXfrm>
    </dsp:sp>
    <dsp:sp modelId="{635EBD5C-3B52-4E3E-930B-BBED5872E5F0}">
      <dsp:nvSpPr>
        <dsp:cNvPr id="0" name=""/>
        <dsp:cNvSpPr/>
      </dsp:nvSpPr>
      <dsp:spPr>
        <a:xfrm>
          <a:off x="5552088" y="233153"/>
          <a:ext cx="559615" cy="839423"/>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t="793"/>
          </a:stretch>
        </a:blip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D2C3DF6-BAD8-45CE-91B0-AB0DF9210B97}">
      <dsp:nvSpPr>
        <dsp:cNvPr id="0" name=""/>
        <dsp:cNvSpPr/>
      </dsp:nvSpPr>
      <dsp:spPr>
        <a:xfrm>
          <a:off x="2835678" y="1371598"/>
          <a:ext cx="2558243" cy="799451"/>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Dr </a:t>
          </a:r>
          <a:r>
            <a:rPr lang="en-GB" sz="1400" kern="1200" dirty="0" err="1"/>
            <a:t>Lilian</a:t>
          </a:r>
          <a:r>
            <a:rPr lang="en-GB" sz="1400" kern="1200" dirty="0"/>
            <a:t> Krug</a:t>
          </a:r>
          <a:br>
            <a:rPr lang="en-GB" sz="1400" kern="1200" dirty="0"/>
          </a:br>
          <a:r>
            <a:rPr lang="en-GB" sz="1400" i="1" kern="1200" dirty="0"/>
            <a:t>POGO</a:t>
          </a:r>
        </a:p>
      </dsp:txBody>
      <dsp:txXfrm>
        <a:off x="2835678" y="1371598"/>
        <a:ext cx="2558243" cy="799451"/>
      </dsp:txXfrm>
    </dsp:sp>
    <dsp:sp modelId="{6A169592-972C-4507-8575-B7041E8C4DCB}">
      <dsp:nvSpPr>
        <dsp:cNvPr id="0" name=""/>
        <dsp:cNvSpPr/>
      </dsp:nvSpPr>
      <dsp:spPr>
        <a:xfrm>
          <a:off x="2729086" y="1256127"/>
          <a:ext cx="559615" cy="839423"/>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38100" cap="flat" cmpd="sng" algn="ctr">
          <a:solidFill>
            <a:schemeClr val="accent6">
              <a:lumMod val="20000"/>
              <a:lumOff val="8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8D0F02E-B2AB-46A7-BC83-068F56E3A408}">
      <dsp:nvSpPr>
        <dsp:cNvPr id="0" name=""/>
        <dsp:cNvSpPr/>
      </dsp:nvSpPr>
      <dsp:spPr>
        <a:xfrm>
          <a:off x="2835682" y="2451721"/>
          <a:ext cx="2558243" cy="799451"/>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Mrs Fiona Beckman</a:t>
          </a:r>
          <a:br>
            <a:rPr lang="en-GB" sz="1400" kern="1200" dirty="0"/>
          </a:br>
          <a:r>
            <a:rPr lang="en-GB" sz="1400" i="1" kern="1200" dirty="0"/>
            <a:t>POGO</a:t>
          </a:r>
          <a:endParaRPr lang="en-GB" sz="1400" kern="1200" dirty="0"/>
        </a:p>
      </dsp:txBody>
      <dsp:txXfrm>
        <a:off x="2835682" y="2451721"/>
        <a:ext cx="2558243" cy="799451"/>
      </dsp:txXfrm>
    </dsp:sp>
    <dsp:sp modelId="{E67E5761-A425-44BA-B22A-7C3495A2686F}">
      <dsp:nvSpPr>
        <dsp:cNvPr id="0" name=""/>
        <dsp:cNvSpPr/>
      </dsp:nvSpPr>
      <dsp:spPr>
        <a:xfrm>
          <a:off x="2729082" y="2336247"/>
          <a:ext cx="559615" cy="839423"/>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38100" cap="flat" cmpd="sng" algn="ctr">
          <a:solidFill>
            <a:schemeClr val="accent6">
              <a:lumMod val="20000"/>
              <a:lumOff val="8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90C615F-ECC5-4A6C-B2F7-961DA549F969}">
      <dsp:nvSpPr>
        <dsp:cNvPr id="0" name=""/>
        <dsp:cNvSpPr/>
      </dsp:nvSpPr>
      <dsp:spPr>
        <a:xfrm>
          <a:off x="5658682" y="1355050"/>
          <a:ext cx="2558243" cy="799451"/>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Dr Eva </a:t>
          </a:r>
          <a:r>
            <a:rPr lang="en-GB" sz="1400" kern="1200" dirty="0" err="1"/>
            <a:t>Brodte</a:t>
          </a:r>
          <a:r>
            <a:rPr lang="en-GB" sz="1400" kern="1200" dirty="0"/>
            <a:t>   </a:t>
          </a:r>
          <a:br>
            <a:rPr lang="en-GB" sz="1400" kern="1200" dirty="0"/>
          </a:br>
          <a:r>
            <a:rPr lang="en-GB" sz="1400" i="1" kern="1200" dirty="0"/>
            <a:t>Alfred Wegener Institute</a:t>
          </a:r>
          <a:endParaRPr lang="en-GB" sz="1400" kern="1200" dirty="0"/>
        </a:p>
      </dsp:txBody>
      <dsp:txXfrm>
        <a:off x="5658682" y="1355050"/>
        <a:ext cx="2558243" cy="799451"/>
      </dsp:txXfrm>
    </dsp:sp>
    <dsp:sp modelId="{8849107E-DA86-4725-8E1B-F8C7E16B4112}">
      <dsp:nvSpPr>
        <dsp:cNvPr id="0" name=""/>
        <dsp:cNvSpPr/>
      </dsp:nvSpPr>
      <dsp:spPr>
        <a:xfrm>
          <a:off x="5552088" y="1239573"/>
          <a:ext cx="559615" cy="839423"/>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t="2379"/>
          </a:stretch>
        </a:blipFill>
        <a:ln w="38100" cap="flat" cmpd="sng" algn="ctr">
          <a:solidFill>
            <a:schemeClr val="accent6">
              <a:lumMod val="20000"/>
              <a:lumOff val="8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B6B1964-CF47-4B30-9972-A1C979140EC0}">
      <dsp:nvSpPr>
        <dsp:cNvPr id="0" name=""/>
        <dsp:cNvSpPr/>
      </dsp:nvSpPr>
      <dsp:spPr>
        <a:xfrm>
          <a:off x="5656273" y="2451720"/>
          <a:ext cx="2558243" cy="799451"/>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1495"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Ms Cassie Stymiest   </a:t>
          </a:r>
          <a:br>
            <a:rPr lang="en-GB" sz="1400" kern="1200" dirty="0"/>
          </a:br>
          <a:r>
            <a:rPr lang="en-GB" sz="1400" i="1" kern="1200" dirty="0"/>
            <a:t>Educational Passages</a:t>
          </a:r>
          <a:endParaRPr lang="en-GB" sz="1400" kern="1200" dirty="0"/>
        </a:p>
      </dsp:txBody>
      <dsp:txXfrm>
        <a:off x="5656273" y="2451720"/>
        <a:ext cx="2558243" cy="799451"/>
      </dsp:txXfrm>
    </dsp:sp>
    <dsp:sp modelId="{FCD1ADC1-7BB9-45DD-95EB-93043C5ADD76}">
      <dsp:nvSpPr>
        <dsp:cNvPr id="0" name=""/>
        <dsp:cNvSpPr/>
      </dsp:nvSpPr>
      <dsp:spPr>
        <a:xfrm>
          <a:off x="5549685" y="2336240"/>
          <a:ext cx="559615" cy="839423"/>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cap="flat" cmpd="sng" algn="ctr">
          <a:solidFill>
            <a:schemeClr val="accent6">
              <a:lumMod val="20000"/>
              <a:lumOff val="8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2C05A-5E20-4D51-AF4B-F23B23105EC6}" type="datetimeFigureOut">
              <a:rPr lang="en-GB" smtClean="0"/>
              <a:t>05/09/2022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52A38-96DF-4BC8-B672-297978B0A56B}" type="slidenum">
              <a:rPr lang="en-GB" smtClean="0"/>
              <a:t>‹#›</a:t>
            </a:fld>
            <a:endParaRPr lang="en-GB"/>
          </a:p>
        </p:txBody>
      </p:sp>
    </p:spTree>
    <p:extLst>
      <p:ext uri="{BB962C8B-B14F-4D97-AF65-F5344CB8AC3E}">
        <p14:creationId xmlns:p14="http://schemas.microsoft.com/office/powerpoint/2010/main" val="145614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JOuJt4_TRP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alpassages.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buFontTx/>
              <a:buNone/>
            </a:pPr>
            <a:endParaRPr lang="en-GB" dirty="0"/>
          </a:p>
        </p:txBody>
      </p:sp>
      <p:sp>
        <p:nvSpPr>
          <p:cNvPr id="4" name="Marcador de Posição do Número do Diapositivo 3"/>
          <p:cNvSpPr>
            <a:spLocks noGrp="1"/>
          </p:cNvSpPr>
          <p:nvPr>
            <p:ph type="sldNum" sz="quarter" idx="5"/>
          </p:nvPr>
        </p:nvSpPr>
        <p:spPr/>
        <p:txBody>
          <a:bodyPr/>
          <a:lstStyle/>
          <a:p>
            <a:fld id="{84152A38-96DF-4BC8-B672-297978B0A56B}" type="slidenum">
              <a:rPr lang="en-GB" smtClean="0"/>
              <a:t>1</a:t>
            </a:fld>
            <a:endParaRPr lang="en-GB"/>
          </a:p>
        </p:txBody>
      </p:sp>
    </p:spTree>
    <p:extLst>
      <p:ext uri="{BB962C8B-B14F-4D97-AF65-F5344CB8AC3E}">
        <p14:creationId xmlns:p14="http://schemas.microsoft.com/office/powerpoint/2010/main" val="202849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It is often said that we know more about the dark side of the Moon than we do about the ocean. However, the ocean plays a vital role for us all. </a:t>
            </a:r>
          </a:p>
          <a:p>
            <a:r>
              <a:rPr lang="en-GB" baseline="0" dirty="0"/>
              <a:t>3 key examples are: </a:t>
            </a:r>
          </a:p>
          <a:p>
            <a:r>
              <a:rPr lang="en-GB" baseline="0" dirty="0"/>
              <a:t>(1) the ocean covers more than 70% of the surface of the Earth; </a:t>
            </a:r>
          </a:p>
          <a:p>
            <a:r>
              <a:rPr lang="en-GB" baseline="0" dirty="0"/>
              <a:t>(2) the ocean represents more than 90% of the Earth’s biosphere (the space in which living organisms can exist); </a:t>
            </a:r>
          </a:p>
          <a:p>
            <a:r>
              <a:rPr lang="en-GB" baseline="0" dirty="0"/>
              <a:t>(3) perhaps the least well known but most important element, microscopic plants (phytoplankton) in the ocean produce as much oxygen globally as land plants, providing half the oxygen we breathe.  </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12</a:t>
            </a:fld>
            <a:endParaRPr lang="en-US"/>
          </a:p>
        </p:txBody>
      </p:sp>
    </p:spTree>
    <p:extLst>
      <p:ext uri="{BB962C8B-B14F-4D97-AF65-F5344CB8AC3E}">
        <p14:creationId xmlns:p14="http://schemas.microsoft.com/office/powerpoint/2010/main" val="194778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Monitoring and exploring the ocean is very important so that we can understand and predict future</a:t>
            </a:r>
            <a:r>
              <a:rPr lang="en-GB" baseline="0" dirty="0"/>
              <a:t> changes.</a:t>
            </a:r>
          </a:p>
          <a:p>
            <a:endParaRPr lang="en-GB" baseline="0" dirty="0"/>
          </a:p>
          <a:p>
            <a:r>
              <a:rPr lang="en-GB" b="1" dirty="0"/>
              <a:t>Predict weather</a:t>
            </a:r>
          </a:p>
          <a:p>
            <a:r>
              <a:rPr lang="en-GB" b="0" dirty="0"/>
              <a:t>People who live by the coast or sail on the ocean can be put in danger by severe storms, flood</a:t>
            </a:r>
            <a:r>
              <a:rPr lang="en-GB" b="0" baseline="0" dirty="0"/>
              <a:t> and droughts. Weather forecasting helps to keep them safe</a:t>
            </a:r>
            <a:endParaRPr lang="en-GB" b="0" dirty="0"/>
          </a:p>
          <a:p>
            <a:endParaRPr lang="en-GB" b="1" dirty="0"/>
          </a:p>
          <a:p>
            <a:r>
              <a:rPr lang="en-GB" b="1" dirty="0"/>
              <a:t>Understand the changing climate</a:t>
            </a:r>
          </a:p>
          <a:p>
            <a:r>
              <a:rPr lang="en-GB" b="0" dirty="0"/>
              <a:t>Climate change will cause rising sea</a:t>
            </a:r>
            <a:r>
              <a:rPr lang="en-GB" b="0" baseline="0" dirty="0"/>
              <a:t> levels, change to weather, changes to plants and animals, and erosion of land</a:t>
            </a:r>
          </a:p>
          <a:p>
            <a:endParaRPr lang="en-GB" b="1" dirty="0"/>
          </a:p>
          <a:p>
            <a:r>
              <a:rPr lang="en-GB" b="1" dirty="0"/>
              <a:t>Monitor pollution</a:t>
            </a:r>
          </a:p>
          <a:p>
            <a:r>
              <a:rPr lang="en-GB" b="0" dirty="0"/>
              <a:t>Pollution</a:t>
            </a:r>
            <a:r>
              <a:rPr lang="en-GB" b="0" baseline="0" dirty="0"/>
              <a:t> such as plastics, litter, sewage, chemicals and noise can come from land or from ships and boats</a:t>
            </a:r>
            <a:endParaRPr lang="en-GB" b="0" dirty="0"/>
          </a:p>
          <a:p>
            <a:endParaRPr lang="en-GB" b="1" dirty="0"/>
          </a:p>
          <a:p>
            <a:r>
              <a:rPr lang="en-GB" b="1" dirty="0"/>
              <a:t>Use the ocean’s resources responsibly</a:t>
            </a:r>
          </a:p>
          <a:p>
            <a:r>
              <a:rPr lang="en-GB" b="0" dirty="0"/>
              <a:t>We use the ocean for food (fish, shellfish), minerals (metals, oil,</a:t>
            </a:r>
            <a:r>
              <a:rPr lang="en-GB" b="0" baseline="0" dirty="0"/>
              <a:t> salt) and energy (wind, waves)</a:t>
            </a:r>
          </a:p>
          <a:p>
            <a:endParaRPr lang="en-GB" b="0" dirty="0"/>
          </a:p>
          <a:p>
            <a:r>
              <a:rPr lang="en-GB" b="1" dirty="0"/>
              <a:t>Monitor blooms</a:t>
            </a:r>
          </a:p>
          <a:p>
            <a:r>
              <a:rPr lang="en-US" sz="1200" b="0" i="0" u="none" strike="noStrike" kern="1200" baseline="0" dirty="0">
                <a:solidFill>
                  <a:schemeClr val="tx1"/>
                </a:solidFill>
                <a:latin typeface="+mn-lt"/>
                <a:ea typeface="+mn-ea"/>
                <a:cs typeface="+mn-cs"/>
              </a:rPr>
              <a:t>When conditions are right, algae and sea jellies can grow and </a:t>
            </a:r>
            <a:r>
              <a:rPr lang="en-GB" sz="1200" b="0" i="0" u="none" strike="noStrike" kern="1200" baseline="0" dirty="0">
                <a:solidFill>
                  <a:schemeClr val="tx1"/>
                </a:solidFill>
                <a:latin typeface="+mn-lt"/>
                <a:ea typeface="+mn-ea"/>
                <a:cs typeface="+mn-cs"/>
              </a:rPr>
              <a:t>reproduce rapidly, causing a population explosion or bloom.</a:t>
            </a:r>
          </a:p>
          <a:p>
            <a:r>
              <a:rPr lang="en-US" sz="1200" b="0" i="0" u="none" strike="noStrike" kern="1200" baseline="0" dirty="0">
                <a:solidFill>
                  <a:schemeClr val="tx1"/>
                </a:solidFill>
                <a:latin typeface="+mn-lt"/>
                <a:ea typeface="+mn-ea"/>
                <a:cs typeface="+mn-cs"/>
              </a:rPr>
              <a:t>Some blooms can be toxic to fish or cause illnesses in humans.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13</a:t>
            </a:fld>
            <a:endParaRPr lang="en-GB"/>
          </a:p>
        </p:txBody>
      </p:sp>
    </p:spTree>
    <p:extLst>
      <p:ext uri="{BB962C8B-B14F-4D97-AF65-F5344CB8AC3E}">
        <p14:creationId xmlns:p14="http://schemas.microsoft.com/office/powerpoint/2010/main" val="421060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a:t>
            </a:r>
            <a:r>
              <a:rPr lang="en-GB" baseline="0" dirty="0"/>
              <a:t>he figure on the left shows that actually very little of the excess heat produced by CO2 emissions has been retained in the atmosphere or on land. </a:t>
            </a:r>
          </a:p>
          <a:p>
            <a:pPr marL="171450" indent="-171450">
              <a:buFontTx/>
              <a:buChar char="-"/>
            </a:pPr>
            <a:r>
              <a:rPr lang="en-GB" baseline="0" dirty="0"/>
              <a:t>In fact, 90% of the Earth’s heat increase has been absorbed by the ocean, and this has taken place only in the last few decades. </a:t>
            </a:r>
          </a:p>
          <a:p>
            <a:pPr marL="171450" indent="-171450">
              <a:buFontTx/>
              <a:buChar char="-"/>
            </a:pPr>
            <a:r>
              <a:rPr lang="en-GB" baseline="0" dirty="0"/>
              <a:t>It is important to note that a lot of the excess heat has already been taken into the deep ocean.</a:t>
            </a:r>
          </a:p>
          <a:p>
            <a:r>
              <a:rPr lang="en-GB" baseline="0" dirty="0"/>
              <a:t>- The changes is ocean temperature (shown on right) are already affecting the global distribution of fish, invertebrates and plankton species.</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14</a:t>
            </a:fld>
            <a:endParaRPr lang="en-US"/>
          </a:p>
        </p:txBody>
      </p:sp>
    </p:spTree>
    <p:extLst>
      <p:ext uri="{BB962C8B-B14F-4D97-AF65-F5344CB8AC3E}">
        <p14:creationId xmlns:p14="http://schemas.microsoft.com/office/powerpoint/2010/main" val="291256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These satellite images from NASA show</a:t>
            </a:r>
            <a:r>
              <a:rPr lang="en-GB" baseline="0" dirty="0"/>
              <a:t> the Arctic ice cover during summer (on left) and winter (on right), </a:t>
            </a:r>
          </a:p>
          <a:p>
            <a:r>
              <a:rPr lang="en-GB" baseline="0" dirty="0"/>
              <a:t>- There has been an overall decline since 1978, but particularly since the turn of the 21</a:t>
            </a:r>
            <a:r>
              <a:rPr lang="en-GB" baseline="30000" dirty="0"/>
              <a:t>st</a:t>
            </a:r>
            <a:r>
              <a:rPr lang="en-GB" baseline="0" dirty="0"/>
              <a:t> century. </a:t>
            </a:r>
          </a:p>
          <a:p>
            <a:pPr marL="0" indent="0">
              <a:buFontTx/>
              <a:buNone/>
            </a:pPr>
            <a:r>
              <a:rPr lang="en-GB" dirty="0"/>
              <a:t>- We are observing very recent and rapid changes.</a:t>
            </a:r>
          </a:p>
          <a:p>
            <a:pPr marL="171450" indent="-171450">
              <a:buFontTx/>
              <a:buChar char="-"/>
            </a:pPr>
            <a:r>
              <a:rPr lang="en-GB" dirty="0"/>
              <a:t>Among other impacts, this will affect animals that rely on the ice for their survival. </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15</a:t>
            </a:fld>
            <a:endParaRPr lang="en-US"/>
          </a:p>
        </p:txBody>
      </p:sp>
    </p:spTree>
    <p:extLst>
      <p:ext uri="{BB962C8B-B14F-4D97-AF65-F5344CB8AC3E}">
        <p14:creationId xmlns:p14="http://schemas.microsoft.com/office/powerpoint/2010/main" val="43241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It is predicted that a rise in extreme weather events will be associated with the higher temperatures and precipitation in future.</a:t>
            </a:r>
          </a:p>
          <a:p>
            <a:pPr marL="171450" indent="-171450">
              <a:buFontTx/>
              <a:buChar char="-"/>
            </a:pPr>
            <a:r>
              <a:rPr lang="en-GB" dirty="0"/>
              <a:t>Recent examples of this trend include the “super typhoon” Haiyan in the Philippines.</a:t>
            </a:r>
          </a:p>
          <a:p>
            <a:pPr marL="171450" indent="-171450">
              <a:buFontTx/>
              <a:buChar char="-"/>
            </a:pPr>
            <a:r>
              <a:rPr lang="en-GB" dirty="0"/>
              <a:t>Closer to home there were severe storms/tidal surges in the UK earlier this year that caused flooding, cliff erosion and loss of properties, and destruction of train lines along the coast.</a:t>
            </a:r>
          </a:p>
          <a:p>
            <a:pPr marL="171450" indent="-171450">
              <a:buFontTx/>
              <a:buChar char="-"/>
            </a:pPr>
            <a:r>
              <a:rPr lang="en-GB" dirty="0"/>
              <a:t>Heavy precipitation is also causing landslides causing</a:t>
            </a:r>
            <a:r>
              <a:rPr lang="en-GB" baseline="0" dirty="0"/>
              <a:t> major destruction and loss of life (example Indonesia this year).</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16</a:t>
            </a:fld>
            <a:endParaRPr lang="en-US"/>
          </a:p>
        </p:txBody>
      </p:sp>
    </p:spTree>
    <p:extLst>
      <p:ext uri="{BB962C8B-B14F-4D97-AF65-F5344CB8AC3E}">
        <p14:creationId xmlns:p14="http://schemas.microsoft.com/office/powerpoint/2010/main" val="167470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measure lots of different properties</a:t>
            </a:r>
            <a:r>
              <a:rPr lang="en-GB" baseline="0" dirty="0"/>
              <a:t> of the ocean, from the temperature and colour of the water, to the amount of animals living in a particular area.</a:t>
            </a:r>
          </a:p>
          <a:p>
            <a:endParaRPr lang="en-GB" dirty="0"/>
          </a:p>
          <a:p>
            <a:r>
              <a:rPr lang="en-GB" dirty="0"/>
              <a:t>There are</a:t>
            </a:r>
            <a:r>
              <a:rPr lang="en-GB" baseline="0" dirty="0"/>
              <a:t> some very technical terms here, but I bet you know some of them.</a:t>
            </a:r>
          </a:p>
          <a:p>
            <a:endParaRPr lang="en-GB" baseline="0" dirty="0"/>
          </a:p>
          <a:p>
            <a:r>
              <a:rPr lang="en-GB" baseline="0" dirty="0"/>
              <a:t>You could ask the scientists on </a:t>
            </a:r>
            <a:r>
              <a:rPr lang="en-GB" baseline="0" dirty="0" err="1"/>
              <a:t>Polarstern</a:t>
            </a:r>
            <a:r>
              <a:rPr lang="en-GB" baseline="0" dirty="0"/>
              <a:t> about any you don’t understand.</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17</a:t>
            </a:fld>
            <a:endParaRPr lang="en-GB"/>
          </a:p>
        </p:txBody>
      </p:sp>
    </p:spTree>
    <p:extLst>
      <p:ext uri="{BB962C8B-B14F-4D97-AF65-F5344CB8AC3E}">
        <p14:creationId xmlns:p14="http://schemas.microsoft.com/office/powerpoint/2010/main" val="142283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Scientists</a:t>
            </a:r>
            <a:r>
              <a:rPr lang="en-GB" baseline="0" dirty="0"/>
              <a:t> use different methods and equipment to observe and measure the ocean.</a:t>
            </a:r>
          </a:p>
          <a:p>
            <a:endParaRPr lang="en-GB" baseline="0" dirty="0"/>
          </a:p>
          <a:p>
            <a:r>
              <a:rPr lang="en-GB" dirty="0"/>
              <a:t>One important way to is to travel across</a:t>
            </a:r>
            <a:r>
              <a:rPr lang="en-GB" baseline="0" dirty="0"/>
              <a:t> the ocean on a research ship, taking lots of samples and measurements along the way, and trying to understand what the measurements mean.</a:t>
            </a:r>
          </a:p>
          <a:p>
            <a:endParaRPr lang="en-GB" baseline="0" dirty="0"/>
          </a:p>
          <a:p>
            <a:r>
              <a:rPr lang="en-GB" baseline="0" dirty="0"/>
              <a:t>This is what the </a:t>
            </a:r>
            <a:r>
              <a:rPr lang="en-GB" baseline="0" dirty="0" err="1"/>
              <a:t>NoSoAT</a:t>
            </a:r>
            <a:r>
              <a:rPr lang="en-GB" baseline="0" dirty="0"/>
              <a:t> project is all about.  We will have 13 young marine scientists on board the ship, Polarstern, together with several expert teachers.  </a:t>
            </a:r>
          </a:p>
          <a:p>
            <a:r>
              <a:rPr lang="en-GB" baseline="0" dirty="0"/>
              <a:t>These young scientists may seem old to you!  They are between 23 and 29 years old, but scientists never stop wanting to learn more about the subjects that interest them, so they are going to school on board the ship!</a:t>
            </a:r>
          </a:p>
          <a:p>
            <a:endParaRPr lang="en-GB" baseline="0" dirty="0"/>
          </a:p>
          <a:p>
            <a:r>
              <a:rPr lang="en-GB" baseline="0" dirty="0"/>
              <a:t>They come from lots of different countries around the world – mainly </a:t>
            </a:r>
            <a:r>
              <a:rPr lang="en-GB" b="1" baseline="0" dirty="0"/>
              <a:t>Developing Countries, </a:t>
            </a:r>
            <a:r>
              <a:rPr lang="en-GB" b="0" baseline="0" dirty="0"/>
              <a:t>which are </a:t>
            </a:r>
            <a:r>
              <a:rPr lang="en-GB" baseline="0" dirty="0"/>
              <a:t>places that don’t have as much money for scientific research as countries in Europe or North America  They will learn lots about ocean observing while on board the ship, and then take this knowledge back home to their own universities and research institutions. </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18</a:t>
            </a:fld>
            <a:endParaRPr lang="en-GB"/>
          </a:p>
        </p:txBody>
      </p:sp>
    </p:spTree>
    <p:extLst>
      <p:ext uri="{BB962C8B-B14F-4D97-AF65-F5344CB8AC3E}">
        <p14:creationId xmlns:p14="http://schemas.microsoft.com/office/powerpoint/2010/main" val="48374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52A38-96DF-4BC8-B672-297978B0A56B}" type="slidenum">
              <a:rPr lang="en-GB" smtClean="0"/>
              <a:t>19</a:t>
            </a:fld>
            <a:endParaRPr lang="en-GB"/>
          </a:p>
        </p:txBody>
      </p:sp>
    </p:spTree>
    <p:extLst>
      <p:ext uri="{BB962C8B-B14F-4D97-AF65-F5344CB8AC3E}">
        <p14:creationId xmlns:p14="http://schemas.microsoft.com/office/powerpoint/2010/main" val="195050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Polarstern, which is the ship the scientists will be travelling on.</a:t>
            </a:r>
          </a:p>
          <a:p>
            <a:endParaRPr lang="en-GB" dirty="0"/>
          </a:p>
          <a:p>
            <a:r>
              <a:rPr lang="en-GB" dirty="0"/>
              <a:t>R/V stands</a:t>
            </a:r>
            <a:r>
              <a:rPr lang="en-GB" baseline="0" dirty="0"/>
              <a:t> for Research Vessel.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It takes a crew of 44 people to run the ship.</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a:t>
            </a:r>
            <a:r>
              <a:rPr lang="en-GB" baseline="0" dirty="0"/>
              <a:t> well as this, u</a:t>
            </a:r>
            <a:r>
              <a:rPr lang="en-GB" dirty="0"/>
              <a:t>p to 55 scientists</a:t>
            </a:r>
            <a:r>
              <a:rPr lang="en-GB" baseline="0" dirty="0"/>
              <a:t> and technicians can live and work on board.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ship has nine science laboratories.</a:t>
            </a:r>
            <a:endParaRPr lang="en-GB" dirty="0"/>
          </a:p>
          <a:p>
            <a:endParaRPr lang="en-GB" baseline="0" dirty="0"/>
          </a:p>
          <a:p>
            <a:r>
              <a:rPr lang="en-GB" baseline="0" dirty="0"/>
              <a:t>More about the ship:</a:t>
            </a:r>
          </a:p>
          <a:p>
            <a:r>
              <a:rPr lang="en-GB" dirty="0"/>
              <a:t>https://www.awi.de/en/expedition/research-vessel-and-cutter/polarstern.html</a:t>
            </a:r>
          </a:p>
          <a:p>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20</a:t>
            </a:fld>
            <a:endParaRPr lang="en-GB"/>
          </a:p>
        </p:txBody>
      </p:sp>
    </p:spTree>
    <p:extLst>
      <p:ext uri="{BB962C8B-B14F-4D97-AF65-F5344CB8AC3E}">
        <p14:creationId xmlns:p14="http://schemas.microsoft.com/office/powerpoint/2010/main" val="322787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a:t>
            </a:r>
            <a:r>
              <a:rPr lang="en-GB" baseline="0" dirty="0"/>
              <a:t> a research ship on an ocean expedition costs a lot of money, and takes lots of organising.</a:t>
            </a:r>
          </a:p>
          <a:p>
            <a:endParaRPr lang="en-GB" baseline="0" dirty="0"/>
          </a:p>
          <a:p>
            <a:r>
              <a:rPr lang="en-GB" dirty="0"/>
              <a:t>Here are just a few of the things the people planning the cruise</a:t>
            </a:r>
            <a:r>
              <a:rPr lang="en-GB" baseline="0" dirty="0"/>
              <a:t> need to think about.</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21</a:t>
            </a:fld>
            <a:endParaRPr lang="en-GB"/>
          </a:p>
        </p:txBody>
      </p:sp>
    </p:spTree>
    <p:extLst>
      <p:ext uri="{BB962C8B-B14F-4D97-AF65-F5344CB8AC3E}">
        <p14:creationId xmlns:p14="http://schemas.microsoft.com/office/powerpoint/2010/main" val="255870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aseline="0" dirty="0"/>
          </a:p>
        </p:txBody>
      </p:sp>
      <p:sp>
        <p:nvSpPr>
          <p:cNvPr id="4" name="Marcador de Posição do Número do Diapositivo 3"/>
          <p:cNvSpPr>
            <a:spLocks noGrp="1"/>
          </p:cNvSpPr>
          <p:nvPr>
            <p:ph type="sldNum" sz="quarter" idx="5"/>
          </p:nvPr>
        </p:nvSpPr>
        <p:spPr/>
        <p:txBody>
          <a:bodyPr/>
          <a:lstStyle/>
          <a:p>
            <a:fld id="{84152A38-96DF-4BC8-B672-297978B0A56B}" type="slidenum">
              <a:rPr lang="en-GB" smtClean="0"/>
              <a:t>3</a:t>
            </a:fld>
            <a:endParaRPr lang="en-GB"/>
          </a:p>
        </p:txBody>
      </p:sp>
    </p:spTree>
    <p:extLst>
      <p:ext uri="{BB962C8B-B14F-4D97-AF65-F5344CB8AC3E}">
        <p14:creationId xmlns:p14="http://schemas.microsoft.com/office/powerpoint/2010/main" val="347921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simple map showing the route the ship will take.</a:t>
            </a:r>
          </a:p>
          <a:p>
            <a:endParaRPr lang="en-GB" baseline="0" dirty="0"/>
          </a:p>
          <a:p>
            <a:r>
              <a:rPr lang="en-GB" baseline="0" dirty="0"/>
              <a:t>The red dots show CTD sampling stations.  These are places where instruments are sent deep into the ocean to collect samples.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22</a:t>
            </a:fld>
            <a:endParaRPr lang="en-GB"/>
          </a:p>
        </p:txBody>
      </p:sp>
    </p:spTree>
    <p:extLst>
      <p:ext uri="{BB962C8B-B14F-4D97-AF65-F5344CB8AC3E}">
        <p14:creationId xmlns:p14="http://schemas.microsoft.com/office/powerpoint/2010/main" val="1802457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scientists</a:t>
            </a:r>
            <a:r>
              <a:rPr lang="en-GB" baseline="0" dirty="0"/>
              <a:t> will be studying lots of topics during the expedition, but they are particularly interested in how the ocean and climate interact with each other.</a:t>
            </a:r>
          </a:p>
          <a:p>
            <a:endParaRPr lang="en-GB" baseline="0" dirty="0"/>
          </a:p>
          <a:p>
            <a:r>
              <a:rPr lang="en-GB" baseline="0" dirty="0"/>
              <a:t>They will also be looking at plastic pollution in the Atlantic.</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23</a:t>
            </a:fld>
            <a:endParaRPr lang="en-GB"/>
          </a:p>
        </p:txBody>
      </p:sp>
    </p:spTree>
    <p:extLst>
      <p:ext uri="{BB962C8B-B14F-4D97-AF65-F5344CB8AC3E}">
        <p14:creationId xmlns:p14="http://schemas.microsoft.com/office/powerpoint/2010/main" val="63483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t-PT" dirty="0"/>
              <a:t>Nice</a:t>
            </a:r>
            <a:r>
              <a:rPr lang="en-US" altLang="pt-PT" baseline="0" dirty="0"/>
              <a:t> a</a:t>
            </a:r>
            <a:r>
              <a:rPr lang="en-US" altLang="pt-PT" dirty="0"/>
              <a:t>nimation of</a:t>
            </a:r>
            <a:r>
              <a:rPr lang="en-US" altLang="pt-PT" baseline="0" dirty="0"/>
              <a:t> the CTD launch process (created by an Australian research institute, CSIRO):</a:t>
            </a:r>
          </a:p>
          <a:p>
            <a:pPr eaLnBrk="1" hangingPunct="1">
              <a:spcBef>
                <a:spcPct val="0"/>
              </a:spcBef>
            </a:pPr>
            <a:r>
              <a:rPr lang="en-GB" dirty="0">
                <a:hlinkClick r:id="rId3"/>
              </a:rPr>
              <a:t>https://www.youtube.com/watch?v=JOuJt4_TRP0</a:t>
            </a:r>
            <a:endParaRPr lang="en-US" altLang="pt-PT" dirty="0"/>
          </a:p>
        </p:txBody>
      </p:sp>
      <p:sp>
        <p:nvSpPr>
          <p:cNvPr id="4301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E4B20C2-0E07-4B14-AA84-59E6D167798F}" type="slidenum">
              <a:rPr lang="pt-PT" altLang="pt-PT" smtClean="0"/>
              <a:pPr eaLnBrk="1" hangingPunct="1"/>
              <a:t>24</a:t>
            </a:fld>
            <a:endParaRPr lang="pt-PT" altLang="pt-P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ideas to put the depth of the ocean</a:t>
            </a:r>
            <a:r>
              <a:rPr lang="en-GB" baseline="0" dirty="0"/>
              <a:t> into context</a:t>
            </a:r>
          </a:p>
          <a:p>
            <a:endParaRPr lang="en-GB" baseline="0" dirty="0"/>
          </a:p>
          <a:p>
            <a:r>
              <a:rPr lang="en-GB" baseline="0" dirty="0"/>
              <a:t>Google maps estimates 4km to take about 50 minutes on foot (average adult walking pace, I’m guessing)</a:t>
            </a:r>
          </a:p>
          <a:p>
            <a:endParaRPr lang="en-GB" baseline="0" dirty="0"/>
          </a:p>
          <a:p>
            <a:r>
              <a:rPr lang="en-GB" baseline="0" dirty="0"/>
              <a:t>A class of 30 average height 10 year olds (at 138.4cm) would add up to 41.32 metres, so you’d need to stack about 97 classes on top of each other!</a:t>
            </a:r>
          </a:p>
          <a:p>
            <a:endParaRPr lang="en-GB" baseline="0" dirty="0"/>
          </a:p>
          <a:p>
            <a:r>
              <a:rPr lang="en-GB" baseline="0" dirty="0"/>
              <a:t>You could do this with real heights of children – perhaps by class or by school – and share your numbers.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25</a:t>
            </a:fld>
            <a:endParaRPr lang="en-GB"/>
          </a:p>
        </p:txBody>
      </p:sp>
    </p:spTree>
    <p:extLst>
      <p:ext uri="{BB962C8B-B14F-4D97-AF65-F5344CB8AC3E}">
        <p14:creationId xmlns:p14="http://schemas.microsoft.com/office/powerpoint/2010/main" val="13644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52A38-96DF-4BC8-B672-297978B0A56B}" type="slidenum">
              <a:rPr lang="en-GB" smtClean="0"/>
              <a:t>26</a:t>
            </a:fld>
            <a:endParaRPr lang="en-GB"/>
          </a:p>
        </p:txBody>
      </p:sp>
    </p:spTree>
    <p:extLst>
      <p:ext uri="{BB962C8B-B14F-4D97-AF65-F5344CB8AC3E}">
        <p14:creationId xmlns:p14="http://schemas.microsoft.com/office/powerpoint/2010/main" val="441809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152A38-96DF-4BC8-B672-297978B0A56B}" type="slidenum">
              <a:rPr lang="en-GB" smtClean="0"/>
              <a:t>27</a:t>
            </a:fld>
            <a:endParaRPr lang="en-GB"/>
          </a:p>
        </p:txBody>
      </p:sp>
    </p:spTree>
    <p:extLst>
      <p:ext uri="{BB962C8B-B14F-4D97-AF65-F5344CB8AC3E}">
        <p14:creationId xmlns:p14="http://schemas.microsoft.com/office/powerpoint/2010/main" val="3165674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These are some of the faces you might see when your school video-calls with the ship!</a:t>
            </a:r>
          </a:p>
        </p:txBody>
      </p:sp>
      <p:sp>
        <p:nvSpPr>
          <p:cNvPr id="4" name="Slide Number Placeholder 3"/>
          <p:cNvSpPr>
            <a:spLocks noGrp="1"/>
          </p:cNvSpPr>
          <p:nvPr>
            <p:ph type="sldNum" sz="quarter" idx="10"/>
          </p:nvPr>
        </p:nvSpPr>
        <p:spPr/>
        <p:txBody>
          <a:bodyPr/>
          <a:lstStyle/>
          <a:p>
            <a:fld id="{44948B6F-FE7D-4768-8336-D70C3977AAAE}" type="slidenum">
              <a:rPr lang="en-GB" smtClean="0"/>
              <a:t>28</a:t>
            </a:fld>
            <a:endParaRPr lang="en-GB"/>
          </a:p>
        </p:txBody>
      </p:sp>
    </p:spTree>
    <p:extLst>
      <p:ext uri="{BB962C8B-B14F-4D97-AF65-F5344CB8AC3E}">
        <p14:creationId xmlns:p14="http://schemas.microsoft.com/office/powerpoint/2010/main" val="1863672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main people who will be talking to you and your teachers – either</a:t>
            </a:r>
            <a:r>
              <a:rPr lang="en-GB" baseline="0" dirty="0"/>
              <a:t> from land, or from the Ship.  </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29</a:t>
            </a:fld>
            <a:endParaRPr lang="en-GB"/>
          </a:p>
        </p:txBody>
      </p:sp>
    </p:spTree>
    <p:extLst>
      <p:ext uri="{BB962C8B-B14F-4D97-AF65-F5344CB8AC3E}">
        <p14:creationId xmlns:p14="http://schemas.microsoft.com/office/powerpoint/2010/main" val="458860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sure you will have lots of questions when we Skype with the school, but here are a few ideas to get you started.</a:t>
            </a:r>
          </a:p>
          <a:p>
            <a:endParaRPr lang="en-GB" dirty="0"/>
          </a:p>
          <a:p>
            <a:r>
              <a:rPr lang="en-GB" dirty="0"/>
              <a:t>Please</a:t>
            </a:r>
            <a:r>
              <a:rPr lang="en-GB" baseline="0" dirty="0"/>
              <a:t> write down your question ideas and send them to us, so we can make sure the right expert is available to talk to you.</a:t>
            </a:r>
          </a:p>
          <a:p>
            <a:endParaRPr lang="en-GB" baseline="0" dirty="0"/>
          </a:p>
          <a:p>
            <a:r>
              <a:rPr lang="en-GB" baseline="0" dirty="0"/>
              <a:t>If we don’t have time to answer all the questions on the Skype call, we will send email or video responses.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30</a:t>
            </a:fld>
            <a:endParaRPr lang="en-GB"/>
          </a:p>
        </p:txBody>
      </p:sp>
    </p:spTree>
    <p:extLst>
      <p:ext uri="{BB962C8B-B14F-4D97-AF65-F5344CB8AC3E}">
        <p14:creationId xmlns:p14="http://schemas.microsoft.com/office/powerpoint/2010/main" val="3959850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4152A38-96DF-4BC8-B672-297978B0A56B}" type="slidenum">
              <a:rPr lang="en-GB" smtClean="0"/>
              <a:t>32</a:t>
            </a:fld>
            <a:endParaRPr lang="en-GB"/>
          </a:p>
        </p:txBody>
      </p:sp>
    </p:spTree>
    <p:extLst>
      <p:ext uri="{BB962C8B-B14F-4D97-AF65-F5344CB8AC3E}">
        <p14:creationId xmlns:p14="http://schemas.microsoft.com/office/powerpoint/2010/main" val="356398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Since 2015, </a:t>
            </a:r>
            <a:r>
              <a:rPr lang="en-GB" baseline="0" dirty="0"/>
              <a:t>the Nippon Foundation and POGO have supported the Alfred Wegener Institute’s </a:t>
            </a:r>
            <a:r>
              <a:rPr lang="en-GB" dirty="0"/>
              <a:t>dedicated training cruises on ‘empty legs’ between ports, </a:t>
            </a:r>
            <a:r>
              <a:rPr lang="en-GB" dirty="0" err="1"/>
              <a:t>ie</a:t>
            </a:r>
            <a:r>
              <a:rPr lang="en-GB" dirty="0"/>
              <a:t> when the RV Polarstern is on her way to or from AWI’s Antarctic station, without a research team on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were the North-South or South-North Atlantic Training Transects in 2015, 2016 and 2019, and this year’s transect – 2022.</a:t>
            </a:r>
          </a:p>
        </p:txBody>
      </p:sp>
      <p:sp>
        <p:nvSpPr>
          <p:cNvPr id="4" name="Marcador de Posição do Número do Diapositivo 3"/>
          <p:cNvSpPr>
            <a:spLocks noGrp="1"/>
          </p:cNvSpPr>
          <p:nvPr>
            <p:ph type="sldNum" sz="quarter" idx="5"/>
          </p:nvPr>
        </p:nvSpPr>
        <p:spPr/>
        <p:txBody>
          <a:bodyPr/>
          <a:lstStyle/>
          <a:p>
            <a:fld id="{84152A38-96DF-4BC8-B672-297978B0A56B}" type="slidenum">
              <a:rPr lang="en-GB" smtClean="0"/>
              <a:t>5</a:t>
            </a:fld>
            <a:endParaRPr lang="en-GB"/>
          </a:p>
        </p:txBody>
      </p:sp>
    </p:spTree>
    <p:extLst>
      <p:ext uri="{BB962C8B-B14F-4D97-AF65-F5344CB8AC3E}">
        <p14:creationId xmlns:p14="http://schemas.microsoft.com/office/powerpoint/2010/main" val="3876328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84152A38-96DF-4BC8-B672-297978B0A56B}" type="slidenum">
              <a:rPr lang="en-GB" smtClean="0"/>
              <a:t>33</a:t>
            </a:fld>
            <a:endParaRPr lang="en-GB"/>
          </a:p>
        </p:txBody>
      </p:sp>
    </p:spTree>
    <p:extLst>
      <p:ext uri="{BB962C8B-B14F-4D97-AF65-F5344CB8AC3E}">
        <p14:creationId xmlns:p14="http://schemas.microsoft.com/office/powerpoint/2010/main" val="201392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AWI first piloted shipboard outreach &amp; ocean literacy during the 2016 cruise.  And during the 2019 SoNoAT we were able to expand this into a major international initiative.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Conducted in June 2019, from the Falkland islands to Bremerhaven, the 23 early career scientists training on board </a:t>
            </a:r>
            <a:r>
              <a:rPr lang="en-GB" dirty="0"/>
              <a:t>engaged school children in marine science through: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Skype calls with the ship,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sending Live data from the ship so the children could plot on a map and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a ‘Shrunken Cup’ design competition to demonstrate deep ocean pressure.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SoNoAT outreach was very successful and engaged over 250 children in Germany, Ireland, UK, Brazil and Japan. We think we have a good opportunity to repeat the success with the 2022 </a:t>
            </a:r>
            <a:r>
              <a:rPr lang="en-GB" dirty="0" err="1"/>
              <a:t>NoSoAT</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6</a:t>
            </a:fld>
            <a:endParaRPr lang="en-GB"/>
          </a:p>
        </p:txBody>
      </p:sp>
    </p:spTree>
    <p:extLst>
      <p:ext uri="{BB962C8B-B14F-4D97-AF65-F5344CB8AC3E}">
        <p14:creationId xmlns:p14="http://schemas.microsoft.com/office/powerpoint/2010/main" val="34837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aleway" panose="020B0604020202020204" pitchFamily="2" charset="0"/>
              </a:rPr>
              <a:t>For the 2022 cruise, POGO, with the financial support of the Nippon Foundation, has purchased four ‘</a:t>
            </a:r>
            <a:r>
              <a:rPr lang="en-US" b="0" i="0" dirty="0" err="1">
                <a:solidFill>
                  <a:srgbClr val="333333"/>
                </a:solidFill>
                <a:effectLst/>
                <a:latin typeface="Raleway" panose="020B0604020202020204" pitchFamily="2" charset="0"/>
              </a:rPr>
              <a:t>Miniboats</a:t>
            </a:r>
            <a:r>
              <a:rPr lang="en-US" b="0" i="0" dirty="0">
                <a:solidFill>
                  <a:srgbClr val="333333"/>
                </a:solidFill>
                <a:effectLst/>
                <a:latin typeface="Raleway" panose="020B0604020202020204" pitchFamily="2" charset="0"/>
              </a:rPr>
              <a:t>’ from </a:t>
            </a:r>
            <a:r>
              <a:rPr lang="en-US" b="0" i="0" u="none" strike="noStrike" dirty="0">
                <a:solidFill>
                  <a:srgbClr val="1B75BC"/>
                </a:solidFill>
                <a:effectLst/>
                <a:latin typeface="Raleway" panose="020B0604020202020204" pitchFamily="2" charset="0"/>
                <a:hlinkClick r:id="rId3"/>
              </a:rPr>
              <a:t>Educational Passages</a:t>
            </a:r>
            <a:r>
              <a:rPr lang="en-US" b="0" i="0" dirty="0">
                <a:solidFill>
                  <a:srgbClr val="333333"/>
                </a:solidFill>
                <a:effectLst/>
                <a:latin typeface="Raleway" panose="020B0604020202020204" pitchFamily="2" charset="0"/>
              </a:rPr>
              <a:t> – a not-for-profit </a:t>
            </a:r>
            <a:r>
              <a:rPr lang="en-US" b="0" i="0" dirty="0" err="1">
                <a:solidFill>
                  <a:srgbClr val="333333"/>
                </a:solidFill>
                <a:effectLst/>
                <a:latin typeface="Raleway" panose="020B0604020202020204" pitchFamily="2" charset="0"/>
              </a:rPr>
              <a:t>organisation</a:t>
            </a:r>
            <a:r>
              <a:rPr lang="en-US" b="0" i="0" dirty="0">
                <a:solidFill>
                  <a:srgbClr val="333333"/>
                </a:solidFill>
                <a:effectLst/>
                <a:latin typeface="Raleway" panose="020B0604020202020204" pitchFamily="2" charset="0"/>
              </a:rPr>
              <a:t>. These are 1.5m long uncrewed vessels, which each have a satellite transmitter, allowing them to be tracked as they sail across the ocean, together with sensors for air and water surface temperature. They are supplied as a ‘build-your-own’ kit, designed to be assembled and decorated by school students as part of a guided project.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152A38-96DF-4BC8-B672-297978B0A56B}" type="slidenum">
              <a:rPr lang="en-GB" smtClean="0"/>
              <a:t>7</a:t>
            </a:fld>
            <a:endParaRPr lang="en-GB"/>
          </a:p>
        </p:txBody>
      </p:sp>
    </p:spTree>
    <p:extLst>
      <p:ext uri="{BB962C8B-B14F-4D97-AF65-F5344CB8AC3E}">
        <p14:creationId xmlns:p14="http://schemas.microsoft.com/office/powerpoint/2010/main" val="117660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aleway" pitchFamily="2" charset="0"/>
              </a:rPr>
              <a:t>We are partnering with oceanographic institutions in Ireland, Germany, Spain and South Africa, who are each working with local children to assemble the </a:t>
            </a:r>
            <a:r>
              <a:rPr lang="en-US" b="0" i="0" dirty="0" err="1">
                <a:solidFill>
                  <a:srgbClr val="333333"/>
                </a:solidFill>
                <a:effectLst/>
                <a:latin typeface="Raleway" pitchFamily="2" charset="0"/>
              </a:rPr>
              <a:t>miniboats</a:t>
            </a:r>
            <a:r>
              <a:rPr lang="en-US" b="0" i="0" dirty="0">
                <a:solidFill>
                  <a:srgbClr val="333333"/>
                </a:solidFill>
                <a:effectLst/>
                <a:latin typeface="Raleway" pitchFamily="2" charset="0"/>
              </a:rPr>
              <a:t>. These will then be deployed in the Atlantic, allowing the students to track the progress of their own vessel, and that of the others involved in the project, and learn about ocean currents, weather, technology, etc. The international collaborative nature of the project provides an extraordinary opportunity for school children in four different countries to interact with each other, their local oceanographic institution and researchers and with the young marine science trainees on board the ship.</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152A38-96DF-4BC8-B672-297978B0A56B}" type="slidenum">
              <a:rPr lang="en-GB" smtClean="0"/>
              <a:t>8</a:t>
            </a:fld>
            <a:endParaRPr lang="en-GB"/>
          </a:p>
        </p:txBody>
      </p:sp>
    </p:spTree>
    <p:extLst>
      <p:ext uri="{BB962C8B-B14F-4D97-AF65-F5344CB8AC3E}">
        <p14:creationId xmlns:p14="http://schemas.microsoft.com/office/powerpoint/2010/main" val="53388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Raleway" pitchFamily="2" charset="0"/>
              </a:rPr>
              <a:t>The German Icebreaker departed from Bremerhaven on 30 Aug, and is carrying three of our </a:t>
            </a:r>
            <a:r>
              <a:rPr lang="en-US" b="0" i="0" dirty="0" err="1">
                <a:solidFill>
                  <a:srgbClr val="333333"/>
                </a:solidFill>
                <a:effectLst/>
                <a:latin typeface="Raleway" pitchFamily="2" charset="0"/>
              </a:rPr>
              <a:t>miniboats</a:t>
            </a:r>
            <a:r>
              <a:rPr lang="en-US" b="0" i="0" dirty="0">
                <a:solidFill>
                  <a:srgbClr val="333333"/>
                </a:solidFill>
                <a:effectLst/>
                <a:latin typeface="Raleway" pitchFamily="2" charset="0"/>
              </a:rPr>
              <a:t>, to be deployed during September:   </a:t>
            </a:r>
          </a:p>
          <a:p>
            <a:pPr algn="l" fontAlgn="base">
              <a:buFont typeface="Arial" panose="020B0604020202020204" pitchFamily="34" charset="0"/>
              <a:buChar char="•"/>
            </a:pPr>
            <a:r>
              <a:rPr lang="en-US" b="0" i="0" dirty="0">
                <a:solidFill>
                  <a:srgbClr val="333333"/>
                </a:solidFill>
                <a:effectLst/>
                <a:latin typeface="Raleway" pitchFamily="2" charset="0"/>
              </a:rPr>
              <a:t>The </a:t>
            </a:r>
            <a:r>
              <a:rPr lang="en-US" b="0" i="1" dirty="0">
                <a:solidFill>
                  <a:srgbClr val="333333"/>
                </a:solidFill>
                <a:effectLst/>
                <a:latin typeface="inherit"/>
              </a:rPr>
              <a:t>El </a:t>
            </a:r>
            <a:r>
              <a:rPr lang="en-US" b="0" i="1" dirty="0" err="1">
                <a:solidFill>
                  <a:srgbClr val="333333"/>
                </a:solidFill>
                <a:effectLst/>
                <a:latin typeface="inherit"/>
              </a:rPr>
              <a:t>Cisne</a:t>
            </a:r>
            <a:r>
              <a:rPr lang="en-US" b="0" i="1" dirty="0">
                <a:solidFill>
                  <a:srgbClr val="333333"/>
                </a:solidFill>
                <a:effectLst/>
                <a:latin typeface="inherit"/>
              </a:rPr>
              <a:t> Alto</a:t>
            </a:r>
            <a:r>
              <a:rPr lang="en-US" b="0" i="0" dirty="0">
                <a:solidFill>
                  <a:srgbClr val="333333"/>
                </a:solidFill>
                <a:effectLst/>
                <a:latin typeface="Raleway" pitchFamily="2" charset="0"/>
              </a:rPr>
              <a:t> (The Tall Swan), assembled by students of Colegio Cisneros Alter, with the support of Dr Jesus Arrieta from the Spanish Institute of Oceanography in Tenerife, Spain.   </a:t>
            </a:r>
          </a:p>
          <a:p>
            <a:pPr algn="l" fontAlgn="base">
              <a:buFont typeface="Arial" panose="020B0604020202020204" pitchFamily="34" charset="0"/>
              <a:buChar char="•"/>
            </a:pPr>
            <a:r>
              <a:rPr lang="en-US" b="0" i="0" dirty="0">
                <a:solidFill>
                  <a:srgbClr val="333333"/>
                </a:solidFill>
                <a:effectLst/>
                <a:latin typeface="Raleway" pitchFamily="2" charset="0"/>
              </a:rPr>
              <a:t>The </a:t>
            </a:r>
            <a:r>
              <a:rPr lang="en-US" b="0" i="1" dirty="0" err="1">
                <a:solidFill>
                  <a:srgbClr val="333333"/>
                </a:solidFill>
                <a:effectLst/>
                <a:latin typeface="inherit"/>
              </a:rPr>
              <a:t>Schnelle</a:t>
            </a:r>
            <a:r>
              <a:rPr lang="en-US" b="0" i="1" dirty="0">
                <a:solidFill>
                  <a:srgbClr val="333333"/>
                </a:solidFill>
                <a:effectLst/>
                <a:latin typeface="inherit"/>
              </a:rPr>
              <a:t> </a:t>
            </a:r>
            <a:r>
              <a:rPr lang="en-US" b="0" i="1" dirty="0" err="1">
                <a:solidFill>
                  <a:srgbClr val="333333"/>
                </a:solidFill>
                <a:effectLst/>
                <a:latin typeface="inherit"/>
              </a:rPr>
              <a:t>Welle</a:t>
            </a:r>
            <a:r>
              <a:rPr lang="en-US" b="0" i="0" dirty="0">
                <a:solidFill>
                  <a:srgbClr val="333333"/>
                </a:solidFill>
                <a:effectLst/>
                <a:latin typeface="Raleway" pitchFamily="2" charset="0"/>
              </a:rPr>
              <a:t> (Fast Wave), assembled by children participating in a summer activity camp, with the support of Dr Eva-Maria </a:t>
            </a:r>
            <a:r>
              <a:rPr lang="en-US" b="0" i="0" dirty="0" err="1">
                <a:solidFill>
                  <a:srgbClr val="333333"/>
                </a:solidFill>
                <a:effectLst/>
                <a:latin typeface="Raleway" pitchFamily="2" charset="0"/>
              </a:rPr>
              <a:t>Brodte</a:t>
            </a:r>
            <a:r>
              <a:rPr lang="en-US" b="0" i="0" dirty="0">
                <a:solidFill>
                  <a:srgbClr val="333333"/>
                </a:solidFill>
                <a:effectLst/>
                <a:latin typeface="Raleway" pitchFamily="2" charset="0"/>
              </a:rPr>
              <a:t> from the Alfred Wegener Institute in Helgoland, Germany  </a:t>
            </a:r>
          </a:p>
          <a:p>
            <a:pPr algn="l" fontAlgn="base">
              <a:buFont typeface="Arial" panose="020B0604020202020204" pitchFamily="34" charset="0"/>
              <a:buChar char="•"/>
            </a:pPr>
            <a:r>
              <a:rPr lang="en-US" b="0" i="0" dirty="0">
                <a:solidFill>
                  <a:srgbClr val="333333"/>
                </a:solidFill>
                <a:effectLst/>
                <a:latin typeface="Raleway" pitchFamily="2" charset="0"/>
              </a:rPr>
              <a:t>The </a:t>
            </a:r>
            <a:r>
              <a:rPr lang="en-US" b="0" i="1" dirty="0" err="1">
                <a:solidFill>
                  <a:srgbClr val="333333"/>
                </a:solidFill>
                <a:effectLst/>
                <a:latin typeface="inherit"/>
              </a:rPr>
              <a:t>Spiorad</a:t>
            </a:r>
            <a:r>
              <a:rPr lang="en-US" b="0" i="1" dirty="0">
                <a:solidFill>
                  <a:srgbClr val="333333"/>
                </a:solidFill>
                <a:effectLst/>
                <a:latin typeface="inherit"/>
              </a:rPr>
              <a:t> </a:t>
            </a:r>
            <a:r>
              <a:rPr lang="en-US" b="0" i="1" dirty="0" err="1">
                <a:solidFill>
                  <a:srgbClr val="333333"/>
                </a:solidFill>
                <a:effectLst/>
                <a:latin typeface="inherit"/>
              </a:rPr>
              <a:t>na</a:t>
            </a:r>
            <a:r>
              <a:rPr lang="en-US" b="0" i="1" dirty="0">
                <a:solidFill>
                  <a:srgbClr val="333333"/>
                </a:solidFill>
                <a:effectLst/>
                <a:latin typeface="inherit"/>
              </a:rPr>
              <a:t> </a:t>
            </a:r>
            <a:r>
              <a:rPr lang="en-US" b="0" i="1" dirty="0" err="1">
                <a:solidFill>
                  <a:srgbClr val="333333"/>
                </a:solidFill>
                <a:effectLst/>
                <a:latin typeface="inherit"/>
              </a:rPr>
              <a:t>Gaillimhe</a:t>
            </a:r>
            <a:r>
              <a:rPr lang="en-US" b="0" i="0" dirty="0">
                <a:solidFill>
                  <a:srgbClr val="333333"/>
                </a:solidFill>
                <a:effectLst/>
                <a:latin typeface="Raleway" pitchFamily="2" charset="0"/>
              </a:rPr>
              <a:t> (Spirit of Galway), assembled by students of </a:t>
            </a:r>
            <a:r>
              <a:rPr lang="en-US" b="0" i="0" dirty="0" err="1">
                <a:solidFill>
                  <a:srgbClr val="333333"/>
                </a:solidFill>
                <a:effectLst/>
                <a:latin typeface="Raleway" pitchFamily="2" charset="0"/>
              </a:rPr>
              <a:t>Scoil</a:t>
            </a:r>
            <a:r>
              <a:rPr lang="en-US" b="0" i="0" dirty="0">
                <a:solidFill>
                  <a:srgbClr val="333333"/>
                </a:solidFill>
                <a:effectLst/>
                <a:latin typeface="Raleway" pitchFamily="2" charset="0"/>
              </a:rPr>
              <a:t> </a:t>
            </a:r>
            <a:r>
              <a:rPr lang="en-US" b="0" i="0" dirty="0" err="1">
                <a:solidFill>
                  <a:srgbClr val="333333"/>
                </a:solidFill>
                <a:effectLst/>
                <a:latin typeface="Raleway" pitchFamily="2" charset="0"/>
              </a:rPr>
              <a:t>Bhríde</a:t>
            </a:r>
            <a:r>
              <a:rPr lang="en-US" b="0" i="0" dirty="0">
                <a:solidFill>
                  <a:srgbClr val="333333"/>
                </a:solidFill>
                <a:effectLst/>
                <a:latin typeface="Raleway" pitchFamily="2" charset="0"/>
              </a:rPr>
              <a:t> </a:t>
            </a:r>
            <a:r>
              <a:rPr lang="en-US" b="0" i="0" dirty="0" err="1">
                <a:solidFill>
                  <a:srgbClr val="333333"/>
                </a:solidFill>
                <a:effectLst/>
                <a:latin typeface="Raleway" pitchFamily="2" charset="0"/>
              </a:rPr>
              <a:t>Lackagh</a:t>
            </a:r>
            <a:r>
              <a:rPr lang="en-US" b="0" i="0" dirty="0">
                <a:solidFill>
                  <a:srgbClr val="333333"/>
                </a:solidFill>
                <a:effectLst/>
                <a:latin typeface="Raleway" pitchFamily="2" charset="0"/>
              </a:rPr>
              <a:t>, with the support of Dr Sheena Fennell from the National University of Ireland in Galway, Ireland.   </a:t>
            </a:r>
          </a:p>
          <a:p>
            <a:pPr algn="l" fontAlgn="base"/>
            <a:r>
              <a:rPr lang="en-US" b="0" i="0" dirty="0">
                <a:solidFill>
                  <a:srgbClr val="333333"/>
                </a:solidFill>
                <a:effectLst/>
                <a:latin typeface="Raleway" pitchFamily="2" charset="0"/>
              </a:rPr>
              <a:t>The fourth </a:t>
            </a:r>
            <a:r>
              <a:rPr lang="en-US" b="0" i="0" dirty="0" err="1">
                <a:solidFill>
                  <a:srgbClr val="333333"/>
                </a:solidFill>
                <a:effectLst/>
                <a:latin typeface="Raleway" pitchFamily="2" charset="0"/>
              </a:rPr>
              <a:t>miniboat</a:t>
            </a:r>
            <a:r>
              <a:rPr lang="en-US" b="0" i="0" dirty="0">
                <a:solidFill>
                  <a:srgbClr val="333333"/>
                </a:solidFill>
                <a:effectLst/>
                <a:latin typeface="Raleway" pitchFamily="2" charset="0"/>
              </a:rPr>
              <a:t> (</a:t>
            </a:r>
            <a:r>
              <a:rPr lang="en-US" b="0" i="0" dirty="0" err="1">
                <a:solidFill>
                  <a:srgbClr val="333333"/>
                </a:solidFill>
                <a:effectLst/>
                <a:latin typeface="Raleway" pitchFamily="2" charset="0"/>
              </a:rPr>
              <a:t>Yemaya</a:t>
            </a:r>
            <a:r>
              <a:rPr lang="en-US" b="0" i="0" dirty="0">
                <a:solidFill>
                  <a:srgbClr val="333333"/>
                </a:solidFill>
                <a:effectLst/>
                <a:latin typeface="Raleway" pitchFamily="2" charset="0"/>
              </a:rPr>
              <a:t>), assembled by students of the </a:t>
            </a:r>
            <a:r>
              <a:rPr lang="en-US" b="0" i="0" dirty="0" err="1">
                <a:solidFill>
                  <a:srgbClr val="333333"/>
                </a:solidFill>
                <a:effectLst/>
                <a:latin typeface="Raleway" pitchFamily="2" charset="0"/>
              </a:rPr>
              <a:t>Luhlaza</a:t>
            </a:r>
            <a:r>
              <a:rPr lang="en-US" b="0" i="0" dirty="0">
                <a:solidFill>
                  <a:srgbClr val="333333"/>
                </a:solidFill>
                <a:effectLst/>
                <a:latin typeface="Raleway" pitchFamily="2" charset="0"/>
              </a:rPr>
              <a:t> High, with the support of Dr Thomas </a:t>
            </a:r>
            <a:r>
              <a:rPr lang="en-US" b="0" i="0" dirty="0" err="1">
                <a:solidFill>
                  <a:srgbClr val="333333"/>
                </a:solidFill>
                <a:effectLst/>
                <a:latin typeface="Raleway" pitchFamily="2" charset="0"/>
              </a:rPr>
              <a:t>Mtontsi</a:t>
            </a:r>
            <a:r>
              <a:rPr lang="en-US" b="0" i="0" dirty="0">
                <a:solidFill>
                  <a:srgbClr val="333333"/>
                </a:solidFill>
                <a:effectLst/>
                <a:latin typeface="Raleway" pitchFamily="2" charset="0"/>
              </a:rPr>
              <a:t> from the South African Environmental Observation Network in Cape Town, will be deployed by the South African Department of Forestry, Fisheries and the Environment’s Research Vessel </a:t>
            </a:r>
            <a:r>
              <a:rPr lang="en-US" b="0" i="0" dirty="0" err="1">
                <a:solidFill>
                  <a:srgbClr val="333333"/>
                </a:solidFill>
                <a:effectLst/>
                <a:latin typeface="Raleway" pitchFamily="2" charset="0"/>
              </a:rPr>
              <a:t>Algoa</a:t>
            </a:r>
            <a:r>
              <a:rPr lang="en-US" b="0" i="0" dirty="0">
                <a:solidFill>
                  <a:srgbClr val="333333"/>
                </a:solidFill>
                <a:effectLst/>
                <a:latin typeface="Raleway" pitchFamily="2" charset="0"/>
              </a:rPr>
              <a:t>, around the 27 September.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152A38-96DF-4BC8-B672-297978B0A56B}" type="slidenum">
              <a:rPr lang="en-GB" smtClean="0"/>
              <a:t>9</a:t>
            </a:fld>
            <a:endParaRPr lang="en-GB"/>
          </a:p>
        </p:txBody>
      </p:sp>
    </p:spTree>
    <p:extLst>
      <p:ext uri="{BB962C8B-B14F-4D97-AF65-F5344CB8AC3E}">
        <p14:creationId xmlns:p14="http://schemas.microsoft.com/office/powerpoint/2010/main" val="131294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84152A38-96DF-4BC8-B672-297978B0A56B}" type="slidenum">
              <a:rPr lang="en-GB" smtClean="0"/>
              <a:t>10</a:t>
            </a:fld>
            <a:endParaRPr lang="en-GB"/>
          </a:p>
        </p:txBody>
      </p:sp>
    </p:spTree>
    <p:extLst>
      <p:ext uri="{BB962C8B-B14F-4D97-AF65-F5344CB8AC3E}">
        <p14:creationId xmlns:p14="http://schemas.microsoft.com/office/powerpoint/2010/main" val="398054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52A38-96DF-4BC8-B672-297978B0A56B}" type="slidenum">
              <a:rPr lang="en-GB" smtClean="0"/>
              <a:t>11</a:t>
            </a:fld>
            <a:endParaRPr lang="en-GB"/>
          </a:p>
        </p:txBody>
      </p:sp>
    </p:spTree>
    <p:extLst>
      <p:ext uri="{BB962C8B-B14F-4D97-AF65-F5344CB8AC3E}">
        <p14:creationId xmlns:p14="http://schemas.microsoft.com/office/powerpoint/2010/main" val="141267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7752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364200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13311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9900" y="0"/>
            <a:ext cx="8204200" cy="4731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p:cNvSpPr>
            <a:spLocks noGrp="1"/>
          </p:cNvSpPr>
          <p:nvPr>
            <p:ph type="ftr" sz="quarter" idx="10"/>
          </p:nvPr>
        </p:nvSpPr>
        <p:spPr>
          <a:xfrm>
            <a:off x="5073650" y="4817269"/>
            <a:ext cx="3238500" cy="242888"/>
          </a:xfrm>
        </p:spPr>
        <p:txBody>
          <a:bodyPr/>
          <a:lstStyle>
            <a:lvl1pPr>
              <a:defRPr/>
            </a:lvl1pPr>
          </a:lstStyle>
          <a:p>
            <a:r>
              <a:rPr lang="en-US"/>
              <a:t>Insert presentation title, do not remove CSIRO from start of footerThe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4" name="Date Placeholder 3"/>
          <p:cNvSpPr>
            <a:spLocks noGrp="1"/>
          </p:cNvSpPr>
          <p:nvPr>
            <p:ph type="dt" sz="half" idx="11"/>
          </p:nvPr>
        </p:nvSpPr>
        <p:spPr>
          <a:xfrm>
            <a:off x="1687514" y="4817269"/>
            <a:ext cx="719137" cy="242888"/>
          </a:xfrm>
        </p:spPr>
        <p:txBody>
          <a:bodyPr/>
          <a:lstStyle>
            <a:lvl1pPr>
              <a:defRPr/>
            </a:lvl1pPr>
          </a:lstStyle>
          <a:p>
            <a:endParaRPr lang="en-US"/>
          </a:p>
        </p:txBody>
      </p:sp>
      <p:sp>
        <p:nvSpPr>
          <p:cNvPr id="5" name="Slide Number Placeholder 4"/>
          <p:cNvSpPr>
            <a:spLocks noGrp="1"/>
          </p:cNvSpPr>
          <p:nvPr>
            <p:ph type="sldNum" sz="quarter" idx="12"/>
          </p:nvPr>
        </p:nvSpPr>
        <p:spPr>
          <a:xfrm>
            <a:off x="465139" y="4817269"/>
            <a:ext cx="719137" cy="242888"/>
          </a:xfrm>
        </p:spPr>
        <p:txBody>
          <a:bodyPr/>
          <a:lstStyle>
            <a:lvl1pPr>
              <a:defRPr/>
            </a:lvl1pPr>
          </a:lstStyle>
          <a:p>
            <a:fld id="{0D43DD81-FAEC-4383-88B8-5634B6CD5B08}" type="slidenum">
              <a:rPr lang="en-US"/>
              <a:pPr/>
              <a:t>‹#›</a:t>
            </a:fld>
            <a:endParaRPr lang="en-US"/>
          </a:p>
        </p:txBody>
      </p:sp>
    </p:spTree>
    <p:extLst>
      <p:ext uri="{BB962C8B-B14F-4D97-AF65-F5344CB8AC3E}">
        <p14:creationId xmlns:p14="http://schemas.microsoft.com/office/powerpoint/2010/main" val="342146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7752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E25F8CF-355D-40FE-B9A8-CA57FAD3BE3F}" type="datetimeFigureOut">
              <a:rPr lang="en-GB" smtClean="0">
                <a:solidFill>
                  <a:srgbClr val="DBEEF3">
                    <a:tint val="75000"/>
                  </a:srgbClr>
                </a:solidFill>
              </a:rPr>
              <a:pPr/>
              <a:t>05/09/2022</a:t>
            </a:fld>
            <a:endParaRPr lang="en-GB">
              <a:solidFill>
                <a:srgbClr val="DBEEF3">
                  <a:tint val="75000"/>
                </a:srgbClr>
              </a:solidFill>
            </a:endParaRPr>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917404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417175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02364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solidFill>
                <a:srgbClr val="DBEEF3">
                  <a:tint val="75000"/>
                </a:srgbClr>
              </a:solidFill>
            </a:endParaRPr>
          </a:p>
        </p:txBody>
      </p:sp>
      <p:sp>
        <p:nvSpPr>
          <p:cNvPr id="9" name="Slide Number Placeholder 8"/>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161120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solidFill>
                <a:srgbClr val="DBEEF3">
                  <a:tint val="75000"/>
                </a:srgbClr>
              </a:solidFill>
            </a:endParaRPr>
          </a:p>
        </p:txBody>
      </p:sp>
      <p:sp>
        <p:nvSpPr>
          <p:cNvPr id="5" name="Slide Number Placeholder 4"/>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883832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DBEEF3">
                  <a:tint val="75000"/>
                </a:srgbClr>
              </a:solidFill>
            </a:endParaRPr>
          </a:p>
        </p:txBody>
      </p:sp>
      <p:sp>
        <p:nvSpPr>
          <p:cNvPr id="4" name="Slide Number Placeholder 3"/>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325012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917404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02756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89390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3642005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133117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9900" y="0"/>
            <a:ext cx="8204200" cy="4731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p:cNvSpPr>
            <a:spLocks noGrp="1"/>
          </p:cNvSpPr>
          <p:nvPr>
            <p:ph type="ftr" sz="quarter" idx="10"/>
          </p:nvPr>
        </p:nvSpPr>
        <p:spPr>
          <a:xfrm>
            <a:off x="5073650" y="4817269"/>
            <a:ext cx="3238500" cy="242888"/>
          </a:xfrm>
        </p:spPr>
        <p:txBody>
          <a:bodyPr/>
          <a:lstStyle>
            <a:lvl1pPr>
              <a:defRPr/>
            </a:lvl1pPr>
          </a:lstStyle>
          <a:p>
            <a:r>
              <a:rPr lang="en-US"/>
              <a:t>Insert presentation title, do not remove CSIRO from start of footerThe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4" name="Date Placeholder 3"/>
          <p:cNvSpPr>
            <a:spLocks noGrp="1"/>
          </p:cNvSpPr>
          <p:nvPr>
            <p:ph type="dt" sz="half" idx="11"/>
          </p:nvPr>
        </p:nvSpPr>
        <p:spPr>
          <a:xfrm>
            <a:off x="1687514" y="4817269"/>
            <a:ext cx="719137" cy="242888"/>
          </a:xfrm>
        </p:spPr>
        <p:txBody>
          <a:bodyPr/>
          <a:lstStyle>
            <a:lvl1pPr>
              <a:defRPr/>
            </a:lvl1pPr>
          </a:lstStyle>
          <a:p>
            <a:endParaRPr lang="en-US"/>
          </a:p>
        </p:txBody>
      </p:sp>
      <p:sp>
        <p:nvSpPr>
          <p:cNvPr id="5" name="Slide Number Placeholder 4"/>
          <p:cNvSpPr>
            <a:spLocks noGrp="1"/>
          </p:cNvSpPr>
          <p:nvPr>
            <p:ph type="sldNum" sz="quarter" idx="12"/>
          </p:nvPr>
        </p:nvSpPr>
        <p:spPr>
          <a:xfrm>
            <a:off x="465139" y="4817269"/>
            <a:ext cx="719137" cy="242888"/>
          </a:xfrm>
        </p:spPr>
        <p:txBody>
          <a:bodyPr/>
          <a:lstStyle>
            <a:lvl1pPr>
              <a:defRPr/>
            </a:lvl1pPr>
          </a:lstStyle>
          <a:p>
            <a:fld id="{0D43DD81-FAEC-4383-88B8-5634B6CD5B08}" type="slidenum">
              <a:rPr lang="en-US"/>
              <a:pPr/>
              <a:t>‹#›</a:t>
            </a:fld>
            <a:endParaRPr lang="en-US"/>
          </a:p>
        </p:txBody>
      </p:sp>
    </p:spTree>
    <p:extLst>
      <p:ext uri="{BB962C8B-B14F-4D97-AF65-F5344CB8AC3E}">
        <p14:creationId xmlns:p14="http://schemas.microsoft.com/office/powerpoint/2010/main" val="60981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0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577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27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431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1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4171754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105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496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48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281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31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FE99B-87F8-3B49-8535-59B58E7FFC0F}" type="datetimeFigureOut">
              <a:rPr lang="en-US" smtClean="0">
                <a:solidFill>
                  <a:prstClr val="black">
                    <a:tint val="75000"/>
                  </a:prstClr>
                </a:solidFill>
              </a:rPr>
              <a:pPr/>
              <a:t>9/5/2022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301E-55C5-134A-90DA-361655B09B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02364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161120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88383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325012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02756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89390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alphaModFix amt="2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631565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730" r:id="rId12"/>
  </p:sldLayoutIdLst>
  <p:txStyles>
    <p:title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accent5">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alphaModFix amt="2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E25F8CF-355D-40FE-B9A8-CA57FAD3BE3F}" type="datetimeFigureOut">
              <a:rPr lang="en-GB" smtClean="0">
                <a:solidFill>
                  <a:srgbClr val="DBEEF3">
                    <a:tint val="75000"/>
                  </a:srgbClr>
                </a:solidFill>
              </a:rPr>
              <a:pPr/>
              <a:t>05/09/2022</a:t>
            </a:fld>
            <a:endParaRPr lang="en-GB">
              <a:solidFill>
                <a:srgbClr val="DBEEF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DBEEF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pic>
        <p:nvPicPr>
          <p:cNvPr id="10" name="Picture 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40130" y="4598010"/>
            <a:ext cx="2806926" cy="494020"/>
          </a:xfrm>
          <a:prstGeom prst="rect">
            <a:avLst/>
          </a:prstGeom>
        </p:spPr>
      </p:pic>
    </p:spTree>
    <p:extLst>
      <p:ext uri="{BB962C8B-B14F-4D97-AF65-F5344CB8AC3E}">
        <p14:creationId xmlns:p14="http://schemas.microsoft.com/office/powerpoint/2010/main" val="1696315650"/>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31" r:id="rId12"/>
  </p:sldLayoutIdLst>
  <p:txStyles>
    <p:title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accent5">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63FE99B-87F8-3B49-8535-59B58E7FFC0F}" type="datetimeFigureOut">
              <a:rPr lang="en-US" smtClean="0">
                <a:solidFill>
                  <a:prstClr val="black">
                    <a:tint val="75000"/>
                  </a:prstClr>
                </a:solidFill>
              </a:rPr>
              <a:pPr defTabSz="457200"/>
              <a:t>9/5/2022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21E301E-55C5-134A-90DA-361655B09B72}" type="slidenum">
              <a:rPr lang="en-US" smtClean="0">
                <a:solidFill>
                  <a:prstClr val="black">
                    <a:tint val="75000"/>
                  </a:prstClr>
                </a:solidFill>
              </a:rPr>
              <a:pPr defTabSz="457200"/>
              <a:t>‹#›</a:t>
            </a:fld>
            <a:endParaRPr lang="en-US">
              <a:solidFill>
                <a:prstClr val="black">
                  <a:tint val="75000"/>
                </a:prstClr>
              </a:solidFill>
            </a:endParaRPr>
          </a:p>
        </p:txBody>
      </p:sp>
      <p:pic>
        <p:nvPicPr>
          <p:cNvPr id="3074"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4857750"/>
            <a:ext cx="901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130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67.jpeg"/><Relationship Id="rId4" Type="http://schemas.openxmlformats.org/officeDocument/2006/relationships/image" Target="../media/image66.jpeg"/></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73.jpeg"/><Relationship Id="rId4" Type="http://schemas.openxmlformats.org/officeDocument/2006/relationships/image" Target="../media/image72.jpe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follow-polarstern.awi.de/?lang=en#main-menu"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youtube.com/watch?v=JOuJt4_TRP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jpeg"/><Relationship Id="rId3" Type="http://schemas.openxmlformats.org/officeDocument/2006/relationships/image" Target="../media/image84.jpeg"/><Relationship Id="rId7" Type="http://schemas.openxmlformats.org/officeDocument/2006/relationships/image" Target="../media/image88.jpeg"/><Relationship Id="rId12" Type="http://schemas.openxmlformats.org/officeDocument/2006/relationships/image" Target="../media/image93.jpeg"/><Relationship Id="rId2" Type="http://schemas.openxmlformats.org/officeDocument/2006/relationships/notesSlide" Target="../notesSlides/notesSlide26.xml"/><Relationship Id="rId16" Type="http://schemas.openxmlformats.org/officeDocument/2006/relationships/image" Target="../media/image97.png"/><Relationship Id="rId1" Type="http://schemas.openxmlformats.org/officeDocument/2006/relationships/slideLayout" Target="../slideLayouts/slideLayout18.xml"/><Relationship Id="rId6" Type="http://schemas.openxmlformats.org/officeDocument/2006/relationships/image" Target="../media/image87.jpeg"/><Relationship Id="rId11" Type="http://schemas.openxmlformats.org/officeDocument/2006/relationships/image" Target="../media/image92.jpeg"/><Relationship Id="rId5" Type="http://schemas.openxmlformats.org/officeDocument/2006/relationships/image" Target="../media/image86.jpeg"/><Relationship Id="rId15" Type="http://schemas.openxmlformats.org/officeDocument/2006/relationships/image" Target="../media/image96.jpeg"/><Relationship Id="rId10" Type="http://schemas.openxmlformats.org/officeDocument/2006/relationships/image" Target="../media/image91.jpeg"/><Relationship Id="rId4" Type="http://schemas.openxmlformats.org/officeDocument/2006/relationships/image" Target="../media/image85.jpeg"/><Relationship Id="rId9" Type="http://schemas.openxmlformats.org/officeDocument/2006/relationships/image" Target="../media/image90.jpeg"/><Relationship Id="rId14" Type="http://schemas.openxmlformats.org/officeDocument/2006/relationships/image" Target="../media/image95.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19"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oceantrainingpartnership.org/outreach"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s://educationalpassages.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107.png"/><Relationship Id="rId4" Type="http://schemas.openxmlformats.org/officeDocument/2006/relationships/image" Target="../media/image106.jpeg"/></Relationships>
</file>

<file path=ppt/slides/_rels/slide34.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19.png"/><Relationship Id="rId3" Type="http://schemas.openxmlformats.org/officeDocument/2006/relationships/image" Target="../media/image109.jpeg"/><Relationship Id="rId7" Type="http://schemas.openxmlformats.org/officeDocument/2006/relationships/image" Target="../media/image113.jpeg"/><Relationship Id="rId12" Type="http://schemas.openxmlformats.org/officeDocument/2006/relationships/image" Target="../media/image118.jpeg"/><Relationship Id="rId2" Type="http://schemas.openxmlformats.org/officeDocument/2006/relationships/image" Target="../media/image108.jpeg"/><Relationship Id="rId1" Type="http://schemas.openxmlformats.org/officeDocument/2006/relationships/slideLayout" Target="../slideLayouts/slideLayout19.xml"/><Relationship Id="rId6" Type="http://schemas.openxmlformats.org/officeDocument/2006/relationships/image" Target="../media/image112.png"/><Relationship Id="rId11" Type="http://schemas.openxmlformats.org/officeDocument/2006/relationships/image" Target="../media/image117.jpeg"/><Relationship Id="rId5" Type="http://schemas.openxmlformats.org/officeDocument/2006/relationships/image" Target="../media/image111.jpeg"/><Relationship Id="rId10" Type="http://schemas.openxmlformats.org/officeDocument/2006/relationships/image" Target="../media/image116.jpeg"/><Relationship Id="rId4" Type="http://schemas.openxmlformats.org/officeDocument/2006/relationships/image" Target="../media/image110.jpeg"/><Relationship Id="rId9" Type="http://schemas.openxmlformats.org/officeDocument/2006/relationships/image" Target="../media/image115.png"/><Relationship Id="rId14" Type="http://schemas.openxmlformats.org/officeDocument/2006/relationships/image" Target="../media/image120.jpeg"/></Relationships>
</file>

<file path=ppt/slides/_rels/slide3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4.xml"/><Relationship Id="rId16" Type="http://schemas.openxmlformats.org/officeDocument/2006/relationships/image" Target="../media/image43.jpeg"/><Relationship Id="rId1" Type="http://schemas.openxmlformats.org/officeDocument/2006/relationships/slideLayout" Target="../slideLayouts/slideLayout14.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35A69-1CAE-4182-A0D4-25F3F615B9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2" y="-92546"/>
            <a:ext cx="934999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m 4">
            <a:extLst>
              <a:ext uri="{FF2B5EF4-FFF2-40B4-BE49-F238E27FC236}">
                <a16:creationId xmlns:a16="http://schemas.microsoft.com/office/drawing/2014/main" id="{3D89F643-7F4E-4903-A80B-D51A5F77DBE4}"/>
              </a:ext>
            </a:extLst>
          </p:cNvPr>
          <p:cNvPicPr>
            <a:picLocks noChangeAspect="1"/>
          </p:cNvPicPr>
          <p:nvPr/>
        </p:nvPicPr>
        <p:blipFill rotWithShape="1">
          <a:blip r:embed="rId4" cstate="screen">
            <a:duotone>
              <a:prstClr val="black"/>
              <a:schemeClr val="accent5">
                <a:tint val="45000"/>
                <a:satMod val="400000"/>
              </a:schemeClr>
            </a:duotone>
            <a:alphaModFix amt="5000"/>
            <a:extLst>
              <a:ext uri="{28A0092B-C50C-407E-A947-70E740481C1C}">
                <a14:useLocalDpi xmlns:a14="http://schemas.microsoft.com/office/drawing/2010/main"/>
              </a:ext>
            </a:extLst>
          </a:blip>
          <a:srcRect l="-858" t="-116"/>
          <a:stretch/>
        </p:blipFill>
        <p:spPr>
          <a:xfrm>
            <a:off x="462022" y="-164554"/>
            <a:ext cx="4176464" cy="2412305"/>
          </a:xfrm>
          <a:prstGeom prst="rect">
            <a:avLst/>
          </a:prstGeom>
          <a:effectLst>
            <a:glow>
              <a:schemeClr val="tx1">
                <a:lumMod val="50000"/>
                <a:alpha val="40000"/>
              </a:schemeClr>
            </a:glow>
            <a:softEdge rad="0"/>
          </a:effectLst>
        </p:spPr>
      </p:pic>
      <p:sp>
        <p:nvSpPr>
          <p:cNvPr id="2" name="CaixaDeTexto 1">
            <a:extLst>
              <a:ext uri="{FF2B5EF4-FFF2-40B4-BE49-F238E27FC236}">
                <a16:creationId xmlns:a16="http://schemas.microsoft.com/office/drawing/2014/main" id="{454756D8-E9D1-41C7-915B-45A1C376BD72}"/>
              </a:ext>
            </a:extLst>
          </p:cNvPr>
          <p:cNvSpPr txBox="1"/>
          <p:nvPr/>
        </p:nvSpPr>
        <p:spPr>
          <a:xfrm>
            <a:off x="352940" y="555526"/>
            <a:ext cx="8358450" cy="2831544"/>
          </a:xfrm>
          <a:prstGeom prst="rect">
            <a:avLst/>
          </a:prstGeom>
          <a:noFill/>
        </p:spPr>
        <p:txBody>
          <a:bodyPr wrap="square" rtlCol="0">
            <a:spAutoFit/>
          </a:bodyPr>
          <a:lstStyle/>
          <a:p>
            <a:pPr algn="ctr"/>
            <a:r>
              <a:rPr lang="pt-PT" sz="5400" b="1" dirty="0">
                <a:effectLst>
                  <a:outerShdw blurRad="38100" dist="38100" dir="2700000" algn="tl">
                    <a:srgbClr val="000000">
                      <a:alpha val="43137"/>
                    </a:srgbClr>
                  </a:outerShdw>
                </a:effectLst>
              </a:rPr>
              <a:t>NF-POGO </a:t>
            </a:r>
            <a:r>
              <a:rPr lang="pt-PT" sz="5400" b="1" dirty="0" err="1">
                <a:effectLst>
                  <a:outerShdw blurRad="38100" dist="38100" dir="2700000" algn="tl">
                    <a:srgbClr val="000000">
                      <a:alpha val="43137"/>
                    </a:srgbClr>
                  </a:outerShdw>
                </a:effectLst>
              </a:rPr>
              <a:t>Miniboats</a:t>
            </a:r>
            <a:r>
              <a:rPr lang="pt-PT" sz="5400" b="1" dirty="0">
                <a:effectLst>
                  <a:outerShdw blurRad="38100" dist="38100" dir="2700000" algn="tl">
                    <a:srgbClr val="000000">
                      <a:alpha val="43137"/>
                    </a:srgbClr>
                  </a:outerShdw>
                </a:effectLst>
              </a:rPr>
              <a:t>: </a:t>
            </a:r>
          </a:p>
          <a:p>
            <a:pPr algn="ctr"/>
            <a:r>
              <a:rPr lang="pt-PT" sz="4000" b="1" dirty="0">
                <a:effectLst>
                  <a:outerShdw blurRad="38100" dist="38100" dir="2700000" algn="tl">
                    <a:srgbClr val="000000">
                      <a:alpha val="43137"/>
                    </a:srgbClr>
                  </a:outerShdw>
                </a:effectLst>
              </a:rPr>
              <a:t>Outreach </a:t>
            </a:r>
            <a:r>
              <a:rPr lang="pt-PT" sz="4000" b="1" dirty="0" err="1">
                <a:effectLst>
                  <a:outerShdw blurRad="38100" dist="38100" dir="2700000" algn="tl">
                    <a:srgbClr val="000000">
                      <a:alpha val="43137"/>
                    </a:srgbClr>
                  </a:outerShdw>
                </a:effectLst>
              </a:rPr>
              <a:t>onboard</a:t>
            </a:r>
            <a:r>
              <a:rPr lang="pt-PT" sz="4000" b="1" dirty="0">
                <a:effectLst>
                  <a:outerShdw blurRad="38100" dist="38100" dir="2700000" algn="tl">
                    <a:srgbClr val="000000">
                      <a:alpha val="43137"/>
                    </a:srgbClr>
                  </a:outerShdw>
                </a:effectLst>
              </a:rPr>
              <a:t> </a:t>
            </a:r>
            <a:r>
              <a:rPr lang="pt-PT" sz="4000" b="1" dirty="0" err="1">
                <a:effectLst>
                  <a:outerShdw blurRad="38100" dist="38100" dir="2700000" algn="tl">
                    <a:srgbClr val="000000">
                      <a:alpha val="43137"/>
                    </a:srgbClr>
                  </a:outerShdw>
                </a:effectLst>
              </a:rPr>
              <a:t>the</a:t>
            </a:r>
            <a:r>
              <a:rPr lang="pt-PT" sz="4000" b="1" dirty="0">
                <a:effectLst>
                  <a:outerShdw blurRad="38100" dist="38100" dir="2700000" algn="tl">
                    <a:srgbClr val="000000">
                      <a:alpha val="43137"/>
                    </a:srgbClr>
                  </a:outerShdw>
                </a:effectLst>
              </a:rPr>
              <a:t> </a:t>
            </a:r>
          </a:p>
          <a:p>
            <a:pPr algn="ctr"/>
            <a:r>
              <a:rPr lang="pt-PT" sz="4000" b="1" dirty="0">
                <a:effectLst>
                  <a:outerShdw blurRad="38100" dist="38100" dir="2700000" algn="tl">
                    <a:srgbClr val="000000">
                      <a:alpha val="43137"/>
                    </a:srgbClr>
                  </a:outerShdw>
                </a:effectLst>
              </a:rPr>
              <a:t>2022 </a:t>
            </a:r>
            <a:r>
              <a:rPr lang="pt-PT" sz="4000" b="1" dirty="0" err="1">
                <a:effectLst>
                  <a:outerShdw blurRad="38100" dist="38100" dir="2700000" algn="tl">
                    <a:srgbClr val="000000">
                      <a:alpha val="43137"/>
                    </a:srgbClr>
                  </a:outerShdw>
                </a:effectLst>
              </a:rPr>
              <a:t>North-South</a:t>
            </a:r>
            <a:r>
              <a:rPr lang="pt-PT" sz="4000" b="1" dirty="0">
                <a:effectLst>
                  <a:outerShdw blurRad="38100" dist="38100" dir="2700000" algn="tl">
                    <a:srgbClr val="000000">
                      <a:alpha val="43137"/>
                    </a:srgbClr>
                  </a:outerShdw>
                </a:effectLst>
              </a:rPr>
              <a:t> </a:t>
            </a:r>
            <a:r>
              <a:rPr lang="pt-PT" sz="4000" b="1" dirty="0" err="1">
                <a:effectLst>
                  <a:outerShdw blurRad="38100" dist="38100" dir="2700000" algn="tl">
                    <a:srgbClr val="000000">
                      <a:alpha val="43137"/>
                    </a:srgbClr>
                  </a:outerShdw>
                </a:effectLst>
              </a:rPr>
              <a:t>Atlantic</a:t>
            </a:r>
            <a:r>
              <a:rPr lang="pt-PT" sz="4000" b="1" dirty="0">
                <a:effectLst>
                  <a:outerShdw blurRad="38100" dist="38100" dir="2700000" algn="tl">
                    <a:srgbClr val="000000">
                      <a:alpha val="43137"/>
                    </a:srgbClr>
                  </a:outerShdw>
                </a:effectLst>
              </a:rPr>
              <a:t> Training </a:t>
            </a:r>
            <a:r>
              <a:rPr lang="pt-PT" sz="4000" b="1" dirty="0" err="1">
                <a:effectLst>
                  <a:outerShdw blurRad="38100" dist="38100" dir="2700000" algn="tl">
                    <a:srgbClr val="000000">
                      <a:alpha val="43137"/>
                    </a:srgbClr>
                  </a:outerShdw>
                </a:effectLst>
              </a:rPr>
              <a:t>Transect</a:t>
            </a:r>
            <a:r>
              <a:rPr lang="pt-PT" sz="4000" b="1" dirty="0">
                <a:effectLst>
                  <a:outerShdw blurRad="38100" dist="38100" dir="2700000" algn="tl">
                    <a:srgbClr val="000000">
                      <a:alpha val="43137"/>
                    </a:srgbClr>
                  </a:outerShdw>
                </a:effectLst>
              </a:rPr>
              <a:t> (</a:t>
            </a:r>
            <a:r>
              <a:rPr lang="pt-PT" sz="4000" b="1" dirty="0" err="1">
                <a:effectLst>
                  <a:outerShdw blurRad="38100" dist="38100" dir="2700000" algn="tl">
                    <a:srgbClr val="000000">
                      <a:alpha val="43137"/>
                    </a:srgbClr>
                  </a:outerShdw>
                </a:effectLst>
              </a:rPr>
              <a:t>NoSoAT</a:t>
            </a:r>
            <a:r>
              <a:rPr lang="pt-PT" sz="4000" b="1" dirty="0">
                <a:effectLst>
                  <a:outerShdw blurRad="38100" dist="38100" dir="2700000" algn="tl">
                    <a:srgbClr val="000000">
                      <a:alpha val="43137"/>
                    </a:srgbClr>
                  </a:outerShdw>
                </a:effectLst>
              </a:rPr>
              <a:t>)</a:t>
            </a:r>
            <a:endParaRPr lang="en-GB" sz="4000" b="1" dirty="0"/>
          </a:p>
        </p:txBody>
      </p:sp>
    </p:spTree>
    <p:extLst>
      <p:ext uri="{BB962C8B-B14F-4D97-AF65-F5344CB8AC3E}">
        <p14:creationId xmlns:p14="http://schemas.microsoft.com/office/powerpoint/2010/main" val="295055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007ED809-5E57-1403-C5FA-9E5B7FE910AB}"/>
              </a:ext>
            </a:extLst>
          </p:cNvPr>
          <p:cNvSpPr txBox="1"/>
          <p:nvPr/>
        </p:nvSpPr>
        <p:spPr>
          <a:xfrm>
            <a:off x="3347864" y="1089815"/>
            <a:ext cx="4572000" cy="369332"/>
          </a:xfrm>
          <a:prstGeom prst="rect">
            <a:avLst/>
          </a:prstGeom>
          <a:noFill/>
        </p:spPr>
        <p:txBody>
          <a:bodyPr wrap="square">
            <a:spAutoFit/>
          </a:bodyPr>
          <a:lstStyle/>
          <a:p>
            <a:r>
              <a:rPr lang="en-GB" dirty="0">
                <a:solidFill>
                  <a:schemeClr val="bg1"/>
                </a:solidFill>
              </a:rPr>
              <a:t>https://educationalpassages.org/events/pogo/</a:t>
            </a:r>
          </a:p>
        </p:txBody>
      </p:sp>
      <p:sp>
        <p:nvSpPr>
          <p:cNvPr id="16" name="Title 1">
            <a:extLst>
              <a:ext uri="{FF2B5EF4-FFF2-40B4-BE49-F238E27FC236}">
                <a16:creationId xmlns:a16="http://schemas.microsoft.com/office/drawing/2014/main" id="{6AD4BD84-7623-CA69-05A0-C7F07CFC3D2D}"/>
              </a:ext>
            </a:extLst>
          </p:cNvPr>
          <p:cNvSpPr txBox="1">
            <a:spLocks/>
          </p:cNvSpPr>
          <p:nvPr/>
        </p:nvSpPr>
        <p:spPr>
          <a:xfrm>
            <a:off x="457200" y="123447"/>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US" sz="3600" dirty="0"/>
              <a:t>Educational Passages</a:t>
            </a:r>
          </a:p>
        </p:txBody>
      </p:sp>
      <p:grpSp>
        <p:nvGrpSpPr>
          <p:cNvPr id="19" name="Agrupar 18">
            <a:extLst>
              <a:ext uri="{FF2B5EF4-FFF2-40B4-BE49-F238E27FC236}">
                <a16:creationId xmlns:a16="http://schemas.microsoft.com/office/drawing/2014/main" id="{9EE5DB3C-77A4-4BA6-6CFB-359A0FAFB715}"/>
              </a:ext>
            </a:extLst>
          </p:cNvPr>
          <p:cNvGrpSpPr/>
          <p:nvPr/>
        </p:nvGrpSpPr>
        <p:grpSpPr>
          <a:xfrm>
            <a:off x="4444063" y="1439224"/>
            <a:ext cx="4385058" cy="2120715"/>
            <a:chOff x="3533836" y="1095586"/>
            <a:chExt cx="5487382" cy="2952328"/>
          </a:xfrm>
        </p:grpSpPr>
        <p:pic>
          <p:nvPicPr>
            <p:cNvPr id="11" name="Imagem 10">
              <a:extLst>
                <a:ext uri="{FF2B5EF4-FFF2-40B4-BE49-F238E27FC236}">
                  <a16:creationId xmlns:a16="http://schemas.microsoft.com/office/drawing/2014/main" id="{EBC6369D-E345-E84D-D757-41DD33626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3836" y="1095586"/>
              <a:ext cx="5487382" cy="2952328"/>
            </a:xfrm>
            <a:prstGeom prst="rect">
              <a:avLst/>
            </a:prstGeom>
            <a:ln>
              <a:noFill/>
            </a:ln>
            <a:effectLst>
              <a:outerShdw blurRad="292100" dist="139700" dir="2700000" algn="tl" rotWithShape="0">
                <a:srgbClr val="333333">
                  <a:alpha val="65000"/>
                </a:srgbClr>
              </a:outerShdw>
            </a:effectLst>
          </p:spPr>
        </p:pic>
        <p:pic>
          <p:nvPicPr>
            <p:cNvPr id="18" name="Imagem 17">
              <a:extLst>
                <a:ext uri="{FF2B5EF4-FFF2-40B4-BE49-F238E27FC236}">
                  <a16:creationId xmlns:a16="http://schemas.microsoft.com/office/drawing/2014/main" id="{A0AEFADD-2EA1-5B6C-2D2D-5FEFC20D04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7904" y="1377104"/>
              <a:ext cx="3567113" cy="1795463"/>
            </a:xfrm>
            <a:prstGeom prst="rect">
              <a:avLst/>
            </a:prstGeom>
          </p:spPr>
        </p:pic>
      </p:grpSp>
      <p:sp>
        <p:nvSpPr>
          <p:cNvPr id="20" name="CaixaDeTexto 19">
            <a:extLst>
              <a:ext uri="{FF2B5EF4-FFF2-40B4-BE49-F238E27FC236}">
                <a16:creationId xmlns:a16="http://schemas.microsoft.com/office/drawing/2014/main" id="{CCCF7A67-E36C-4779-D443-0421FE7A623A}"/>
              </a:ext>
            </a:extLst>
          </p:cNvPr>
          <p:cNvSpPr txBox="1"/>
          <p:nvPr/>
        </p:nvSpPr>
        <p:spPr>
          <a:xfrm>
            <a:off x="339580" y="1335681"/>
            <a:ext cx="4304428" cy="2585323"/>
          </a:xfrm>
          <a:prstGeom prst="rect">
            <a:avLst/>
          </a:prstGeom>
          <a:noFill/>
        </p:spPr>
        <p:txBody>
          <a:bodyPr wrap="square">
            <a:spAutoFit/>
          </a:bodyPr>
          <a:lstStyle/>
          <a:p>
            <a:r>
              <a:rPr lang="en-GB" sz="18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EP Website</a:t>
            </a:r>
          </a:p>
          <a:p>
            <a:pPr marL="285750" indent="-285750">
              <a:buFont typeface="Arial" panose="020B0604020202020204" pitchFamily="34" charset="0"/>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Project page</a:t>
            </a:r>
          </a:p>
          <a:p>
            <a:pPr marL="742950" lvl="1" indent="-285750">
              <a:buFont typeface="Arial" panose="020B0604020202020204" pitchFamily="34" charset="0"/>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Summary</a:t>
            </a:r>
          </a:p>
          <a:p>
            <a:pPr marL="742950" lvl="1" indent="-285750">
              <a:buFont typeface="Arial" panose="020B0604020202020204" pitchFamily="34" charset="0"/>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Tracking of 4 </a:t>
            </a: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vessels</a:t>
            </a:r>
            <a:endPar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Miniboat page</a:t>
            </a:r>
          </a:p>
          <a:p>
            <a:pPr marL="742950" lvl="1" indent="-285750">
              <a:buFont typeface="Arial" panose="020B0604020202020204" pitchFamily="34" charset="0"/>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Tracking of individual vessels</a:t>
            </a:r>
          </a:p>
          <a:p>
            <a:pPr marL="742950" lvl="1" indent="-285750">
              <a:buFont typeface="Arial" panose="020B0604020202020204" pitchFamily="34" charset="0"/>
              <a:buChar char="•"/>
            </a:pPr>
            <a:r>
              <a:rPr lang="en-GB"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Share stories &amp; updates</a:t>
            </a:r>
          </a:p>
          <a:p>
            <a:pPr marL="742950" lvl="1" indent="-285750">
              <a:buFont typeface="Arial" panose="020B0604020202020204" pitchFamily="34" charset="0"/>
              <a:buChar char="•"/>
            </a:pPr>
            <a:r>
              <a:rPr lang="en-GB"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Sensor data (air &amp; water temperature) </a:t>
            </a: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at the bottom</a:t>
            </a:r>
            <a:endParaRPr lang="en-GB"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Imagem 21">
            <a:extLst>
              <a:ext uri="{FF2B5EF4-FFF2-40B4-BE49-F238E27FC236}">
                <a16:creationId xmlns:a16="http://schemas.microsoft.com/office/drawing/2014/main" id="{43767293-AE08-D0D8-0C02-25ED9AED8F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9097" y="3205824"/>
            <a:ext cx="2066991" cy="1880825"/>
          </a:xfrm>
          <a:prstGeom prst="rect">
            <a:avLst/>
          </a:prstGeom>
          <a:ln>
            <a:noFill/>
          </a:ln>
          <a:effectLst>
            <a:outerShdw blurRad="292100" dist="139700" dir="2700000" algn="tl" rotWithShape="0">
              <a:srgbClr val="333333">
                <a:alpha val="65000"/>
              </a:srgbClr>
            </a:outerShdw>
          </a:effectLst>
        </p:spPr>
      </p:pic>
      <p:pic>
        <p:nvPicPr>
          <p:cNvPr id="24" name="Imagem 23">
            <a:extLst>
              <a:ext uri="{FF2B5EF4-FFF2-40B4-BE49-F238E27FC236}">
                <a16:creationId xmlns:a16="http://schemas.microsoft.com/office/drawing/2014/main" id="{4F01B567-D3B1-4990-3161-4A4A63C640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5678" y="2905342"/>
            <a:ext cx="1791122" cy="1775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983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EEBA-24E7-2668-A6A3-2DFA94AC9767}"/>
              </a:ext>
            </a:extLst>
          </p:cNvPr>
          <p:cNvSpPr>
            <a:spLocks noGrp="1"/>
          </p:cNvSpPr>
          <p:nvPr>
            <p:ph type="title"/>
          </p:nvPr>
        </p:nvSpPr>
        <p:spPr/>
        <p:txBody>
          <a:bodyPr>
            <a:normAutofit fontScale="90000"/>
          </a:bodyPr>
          <a:lstStyle/>
          <a:p>
            <a:r>
              <a:rPr lang="en-GB" dirty="0"/>
              <a:t>Why &amp; How do we observe the ocean?</a:t>
            </a:r>
          </a:p>
        </p:txBody>
      </p:sp>
      <p:sp>
        <p:nvSpPr>
          <p:cNvPr id="3" name="Text Placeholder 2">
            <a:extLst>
              <a:ext uri="{FF2B5EF4-FFF2-40B4-BE49-F238E27FC236}">
                <a16:creationId xmlns:a16="http://schemas.microsoft.com/office/drawing/2014/main" id="{B4CE0AC8-F46C-1BF3-8D9F-ECE3ED91F5F6}"/>
              </a:ext>
            </a:extLst>
          </p:cNvPr>
          <p:cNvSpPr>
            <a:spLocks noGrp="1"/>
          </p:cNvSpPr>
          <p:nvPr>
            <p:ph type="body" idx="1"/>
          </p:nvPr>
        </p:nvSpPr>
        <p:spPr/>
        <p:txBody>
          <a:bodyPr/>
          <a:lstStyle/>
          <a:p>
            <a:r>
              <a:rPr lang="en-GB" dirty="0"/>
              <a:t>Ocean Literacy</a:t>
            </a:r>
          </a:p>
        </p:txBody>
      </p:sp>
    </p:spTree>
    <p:extLst>
      <p:ext uri="{BB962C8B-B14F-4D97-AF65-F5344CB8AC3E}">
        <p14:creationId xmlns:p14="http://schemas.microsoft.com/office/powerpoint/2010/main" val="164070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3600" dirty="0"/>
              <a:t>Some Facts and Figures about the Ocean</a:t>
            </a:r>
          </a:p>
        </p:txBody>
      </p:sp>
      <p:sp>
        <p:nvSpPr>
          <p:cNvPr id="2" name="Content Placeholder 1"/>
          <p:cNvSpPr>
            <a:spLocks noGrp="1"/>
          </p:cNvSpPr>
          <p:nvPr>
            <p:ph idx="1"/>
          </p:nvPr>
        </p:nvSpPr>
        <p:spPr>
          <a:xfrm>
            <a:off x="1979712" y="1200151"/>
            <a:ext cx="6707088" cy="3394472"/>
          </a:xfrm>
        </p:spPr>
        <p:txBody>
          <a:bodyPr>
            <a:normAutofit fontScale="92500" lnSpcReduction="20000"/>
          </a:bodyPr>
          <a:lstStyle/>
          <a:p>
            <a:r>
              <a:rPr lang="en-GB" dirty="0"/>
              <a:t>The ocean covers 70% of the surface of the Earth</a:t>
            </a:r>
          </a:p>
          <a:p>
            <a:endParaRPr lang="en-GB" dirty="0"/>
          </a:p>
          <a:p>
            <a:r>
              <a:rPr lang="en-GB" dirty="0"/>
              <a:t>The ocean represents over 90% of the Earth’s biosphere </a:t>
            </a:r>
          </a:p>
          <a:p>
            <a:endParaRPr lang="en-GB" dirty="0"/>
          </a:p>
          <a:p>
            <a:r>
              <a:rPr lang="en-GB" b="1" dirty="0"/>
              <a:t>Phytoplankton</a:t>
            </a:r>
            <a:r>
              <a:rPr lang="en-GB" dirty="0"/>
              <a:t> in the ocean produce as much oxygen as land plants</a:t>
            </a:r>
            <a:endParaRPr lang="fr-F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262" y="1110351"/>
            <a:ext cx="1440160" cy="108012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262" y="2283718"/>
            <a:ext cx="1440160" cy="1064619"/>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262" y="3507854"/>
            <a:ext cx="1440160" cy="1034390"/>
          </a:xfrm>
          <a:prstGeom prst="rect">
            <a:avLst/>
          </a:prstGeom>
        </p:spPr>
      </p:pic>
    </p:spTree>
    <p:extLst>
      <p:ext uri="{BB962C8B-B14F-4D97-AF65-F5344CB8AC3E}">
        <p14:creationId xmlns:p14="http://schemas.microsoft.com/office/powerpoint/2010/main" val="14052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be\Desktop\bg imag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41"/>
          <a:stretch/>
        </p:blipFill>
        <p:spPr bwMode="auto">
          <a:xfrm>
            <a:off x="4956700" y="0"/>
            <a:ext cx="4232437" cy="515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3600" dirty="0"/>
              <a:t>WHY do we need to observe the ocean?</a:t>
            </a:r>
          </a:p>
        </p:txBody>
      </p:sp>
      <p:sp>
        <p:nvSpPr>
          <p:cNvPr id="3" name="Content Placeholder 2"/>
          <p:cNvSpPr>
            <a:spLocks noGrp="1"/>
          </p:cNvSpPr>
          <p:nvPr>
            <p:ph idx="1"/>
          </p:nvPr>
        </p:nvSpPr>
        <p:spPr>
          <a:xfrm>
            <a:off x="457200" y="1563637"/>
            <a:ext cx="4186808" cy="3030985"/>
          </a:xfrm>
        </p:spPr>
        <p:txBody>
          <a:bodyPr>
            <a:noAutofit/>
          </a:bodyPr>
          <a:lstStyle/>
          <a:p>
            <a:r>
              <a:rPr lang="en-GB" sz="2400" dirty="0"/>
              <a:t>Predict the weather</a:t>
            </a:r>
          </a:p>
          <a:p>
            <a:r>
              <a:rPr lang="en-GB" sz="2400" dirty="0"/>
              <a:t>Understand the changing climate</a:t>
            </a:r>
          </a:p>
          <a:p>
            <a:r>
              <a:rPr lang="en-GB" sz="2400" dirty="0"/>
              <a:t>Monitor pollution</a:t>
            </a:r>
          </a:p>
          <a:p>
            <a:r>
              <a:rPr lang="en-GB" sz="2400" dirty="0"/>
              <a:t>Use the ocean’s resources responsibly</a:t>
            </a:r>
          </a:p>
          <a:p>
            <a:r>
              <a:rPr lang="en-GB" sz="2400" dirty="0"/>
              <a:t>Monitor blooms</a:t>
            </a:r>
          </a:p>
        </p:txBody>
      </p:sp>
    </p:spTree>
    <p:extLst>
      <p:ext uri="{BB962C8B-B14F-4D97-AF65-F5344CB8AC3E}">
        <p14:creationId xmlns:p14="http://schemas.microsoft.com/office/powerpoint/2010/main" val="55622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Ocean warming</a:t>
            </a:r>
          </a:p>
        </p:txBody>
      </p:sp>
      <p:pic>
        <p:nvPicPr>
          <p:cNvPr id="205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a:ext>
            </a:extLst>
          </a:blip>
          <a:srcRect/>
          <a:stretch>
            <a:fillRect/>
          </a:stretch>
        </p:blipFill>
        <p:spPr bwMode="auto">
          <a:xfrm>
            <a:off x="0" y="1222375"/>
            <a:ext cx="3168650" cy="3135313"/>
          </a:xfrm>
          <a:prstGeom prst="rect">
            <a:avLst/>
          </a:prstGeom>
          <a:noFill/>
          <a:ln w="9525">
            <a:noFill/>
            <a:miter lim="800000"/>
            <a:headEnd/>
            <a:tailEnd/>
          </a:ln>
        </p:spPr>
      </p:pic>
      <p:sp>
        <p:nvSpPr>
          <p:cNvPr id="4" name="Rectangle 7"/>
          <p:cNvSpPr txBox="1">
            <a:spLocks noChangeArrowheads="1"/>
          </p:cNvSpPr>
          <p:nvPr/>
        </p:nvSpPr>
        <p:spPr>
          <a:xfrm>
            <a:off x="3707904" y="4652292"/>
            <a:ext cx="4896544" cy="349728"/>
          </a:xfrm>
          <a:prstGeom prst="rect">
            <a:avLst/>
          </a:prstGeom>
          <a:solidFill>
            <a:schemeClr val="accent3">
              <a:lumMod val="20000"/>
              <a:lumOff val="80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ea typeface="+mj-ea"/>
                <a:cs typeface="Arial" pitchFamily="34" charset="0"/>
              </a:rPr>
              <a:t>More than 90% of Earth’s heat increase has been absorbed by the ocean.</a:t>
            </a:r>
          </a:p>
        </p:txBody>
      </p:sp>
      <p:sp>
        <p:nvSpPr>
          <p:cNvPr id="5" name="TextBox 4"/>
          <p:cNvSpPr txBox="1"/>
          <p:nvPr/>
        </p:nvSpPr>
        <p:spPr>
          <a:xfrm>
            <a:off x="211124" y="4375293"/>
            <a:ext cx="3136740" cy="276999"/>
          </a:xfrm>
          <a:prstGeom prst="rect">
            <a:avLst/>
          </a:prstGeom>
          <a:noFill/>
        </p:spPr>
        <p:txBody>
          <a:bodyPr wrap="square" rtlCol="0">
            <a:spAutoFit/>
          </a:bodyPr>
          <a:lstStyle/>
          <a:p>
            <a:r>
              <a:rPr lang="en-AU" sz="1200" b="0" i="1" dirty="0">
                <a:solidFill>
                  <a:schemeClr val="bg1"/>
                </a:solidFill>
              </a:rPr>
              <a:t>IPCC AR5, Box 3.1 Fig1, </a:t>
            </a:r>
            <a:r>
              <a:rPr lang="en-AU" sz="1200" b="0" i="1" dirty="0" err="1">
                <a:solidFill>
                  <a:schemeClr val="bg1"/>
                </a:solidFill>
              </a:rPr>
              <a:t>Rhein</a:t>
            </a:r>
            <a:r>
              <a:rPr lang="en-AU" sz="1200" b="0" i="1" dirty="0">
                <a:solidFill>
                  <a:schemeClr val="bg1"/>
                </a:solidFill>
              </a:rPr>
              <a:t> et al. 2013</a:t>
            </a:r>
          </a:p>
        </p:txBody>
      </p:sp>
      <p:pic>
        <p:nvPicPr>
          <p:cNvPr id="6" name="Content Placeholder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3725" y="1059583"/>
            <a:ext cx="5697909" cy="2979989"/>
          </a:xfrm>
          <a:prstGeom prst="rect">
            <a:avLst/>
          </a:prstGeom>
        </p:spPr>
      </p:pic>
      <p:sp>
        <p:nvSpPr>
          <p:cNvPr id="7" name="TextBox 6"/>
          <p:cNvSpPr txBox="1"/>
          <p:nvPr/>
        </p:nvSpPr>
        <p:spPr>
          <a:xfrm>
            <a:off x="4499992" y="4083918"/>
            <a:ext cx="3600400" cy="307777"/>
          </a:xfrm>
          <a:prstGeom prst="rect">
            <a:avLst/>
          </a:prstGeom>
          <a:noFill/>
        </p:spPr>
        <p:txBody>
          <a:bodyPr wrap="square" rtlCol="0">
            <a:spAutoFit/>
          </a:bodyPr>
          <a:lstStyle/>
          <a:p>
            <a:r>
              <a:rPr lang="en-GB" sz="1400" i="1" dirty="0">
                <a:solidFill>
                  <a:schemeClr val="bg1"/>
                </a:solidFill>
              </a:rPr>
              <a:t>IPCC, 2013: Summary for Policymakers. </a:t>
            </a:r>
            <a:endParaRPr lang="fr-FR" sz="1400" i="1" dirty="0">
              <a:solidFill>
                <a:schemeClr val="bg1"/>
              </a:solidFill>
            </a:endParaRPr>
          </a:p>
        </p:txBody>
      </p:sp>
    </p:spTree>
    <p:extLst>
      <p:ext uri="{BB962C8B-B14F-4D97-AF65-F5344CB8AC3E}">
        <p14:creationId xmlns:p14="http://schemas.microsoft.com/office/powerpoint/2010/main" val="316000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901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4" y="465517"/>
            <a:ext cx="4320479" cy="216023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3" y="2733768"/>
            <a:ext cx="4320480" cy="2160240"/>
          </a:xfrm>
          <a:prstGeom prst="rect">
            <a:avLst/>
          </a:prstGeom>
        </p:spPr>
      </p:pic>
      <p:sp>
        <p:nvSpPr>
          <p:cNvPr id="5" name="TextBox 4"/>
          <p:cNvSpPr txBox="1"/>
          <p:nvPr/>
        </p:nvSpPr>
        <p:spPr>
          <a:xfrm>
            <a:off x="5508105" y="411510"/>
            <a:ext cx="1020536" cy="338554"/>
          </a:xfrm>
          <a:prstGeom prst="rect">
            <a:avLst/>
          </a:prstGeom>
          <a:noFill/>
        </p:spPr>
        <p:txBody>
          <a:bodyPr wrap="none" rtlCol="0">
            <a:spAutoFit/>
          </a:bodyPr>
          <a:lstStyle/>
          <a:p>
            <a:r>
              <a:rPr lang="en-GB" sz="1600" dirty="0"/>
              <a:t>Sept 1999</a:t>
            </a:r>
            <a:endParaRPr lang="fr-FR" sz="1600" dirty="0"/>
          </a:p>
        </p:txBody>
      </p:sp>
      <p:sp>
        <p:nvSpPr>
          <p:cNvPr id="6" name="TextBox 5"/>
          <p:cNvSpPr txBox="1"/>
          <p:nvPr/>
        </p:nvSpPr>
        <p:spPr>
          <a:xfrm>
            <a:off x="7784484" y="411510"/>
            <a:ext cx="992579" cy="338554"/>
          </a:xfrm>
          <a:prstGeom prst="rect">
            <a:avLst/>
          </a:prstGeom>
          <a:noFill/>
        </p:spPr>
        <p:txBody>
          <a:bodyPr wrap="none" rtlCol="0">
            <a:spAutoFit/>
          </a:bodyPr>
          <a:lstStyle/>
          <a:p>
            <a:r>
              <a:rPr lang="en-GB" sz="1600" dirty="0"/>
              <a:t>Mar 2000</a:t>
            </a:r>
            <a:endParaRPr lang="fr-FR" sz="1600" dirty="0"/>
          </a:p>
        </p:txBody>
      </p:sp>
      <p:sp>
        <p:nvSpPr>
          <p:cNvPr id="7" name="TextBox 6"/>
          <p:cNvSpPr txBox="1"/>
          <p:nvPr/>
        </p:nvSpPr>
        <p:spPr>
          <a:xfrm>
            <a:off x="7812360" y="2733768"/>
            <a:ext cx="992579" cy="338554"/>
          </a:xfrm>
          <a:prstGeom prst="rect">
            <a:avLst/>
          </a:prstGeom>
          <a:noFill/>
        </p:spPr>
        <p:txBody>
          <a:bodyPr wrap="none" rtlCol="0">
            <a:spAutoFit/>
          </a:bodyPr>
          <a:lstStyle/>
          <a:p>
            <a:r>
              <a:rPr lang="en-GB" sz="1600" dirty="0"/>
              <a:t>Mar 2013</a:t>
            </a:r>
            <a:endParaRPr lang="fr-FR" sz="1600" dirty="0"/>
          </a:p>
        </p:txBody>
      </p:sp>
      <p:sp>
        <p:nvSpPr>
          <p:cNvPr id="8" name="TextBox 7"/>
          <p:cNvSpPr txBox="1"/>
          <p:nvPr/>
        </p:nvSpPr>
        <p:spPr>
          <a:xfrm>
            <a:off x="5508104" y="2733768"/>
            <a:ext cx="1020536" cy="338554"/>
          </a:xfrm>
          <a:prstGeom prst="rect">
            <a:avLst/>
          </a:prstGeom>
          <a:noFill/>
        </p:spPr>
        <p:txBody>
          <a:bodyPr wrap="none" rtlCol="0">
            <a:spAutoFit/>
          </a:bodyPr>
          <a:lstStyle/>
          <a:p>
            <a:r>
              <a:rPr lang="en-GB" sz="1600" dirty="0"/>
              <a:t>Sept 2012</a:t>
            </a:r>
            <a:endParaRPr lang="fr-FR" sz="1600" dirty="0"/>
          </a:p>
        </p:txBody>
      </p:sp>
      <p:sp>
        <p:nvSpPr>
          <p:cNvPr id="9" name="Content Placeholder 1"/>
          <p:cNvSpPr>
            <a:spLocks noGrp="1"/>
          </p:cNvSpPr>
          <p:nvPr>
            <p:ph/>
          </p:nvPr>
        </p:nvSpPr>
        <p:spPr>
          <a:xfrm>
            <a:off x="323528" y="1729852"/>
            <a:ext cx="3960440" cy="571868"/>
          </a:xfrm>
          <a:solidFill>
            <a:schemeClr val="accent5">
              <a:lumMod val="20000"/>
              <a:lumOff val="80000"/>
            </a:schemeClr>
          </a:solidFill>
        </p:spPr>
        <p:txBody>
          <a:bodyPr>
            <a:normAutofit fontScale="92500"/>
          </a:bodyPr>
          <a:lstStyle/>
          <a:p>
            <a:pPr marL="0" indent="0">
              <a:buNone/>
            </a:pPr>
            <a:r>
              <a:rPr lang="en-GB" sz="1600" dirty="0">
                <a:latin typeface="+mn-lt"/>
              </a:rPr>
              <a:t>These satellite images show an overall decline in Arctic sea ice, particularly since 1999. </a:t>
            </a:r>
            <a:endParaRPr lang="fr-FR" sz="1600" dirty="0">
              <a:latin typeface="+mn-lt"/>
            </a:endParaRPr>
          </a:p>
        </p:txBody>
      </p:sp>
      <p:sp>
        <p:nvSpPr>
          <p:cNvPr id="15" name="TextBox 14"/>
          <p:cNvSpPr txBox="1"/>
          <p:nvPr/>
        </p:nvSpPr>
        <p:spPr>
          <a:xfrm>
            <a:off x="4119380" y="4894008"/>
            <a:ext cx="4701093" cy="261610"/>
          </a:xfrm>
          <a:prstGeom prst="rect">
            <a:avLst/>
          </a:prstGeom>
          <a:noFill/>
        </p:spPr>
        <p:txBody>
          <a:bodyPr wrap="square" rtlCol="0">
            <a:spAutoFit/>
          </a:bodyPr>
          <a:lstStyle/>
          <a:p>
            <a:pPr algn="ctr"/>
            <a:r>
              <a:rPr lang="en-GB" sz="1100" i="1" dirty="0">
                <a:solidFill>
                  <a:schemeClr val="accent5">
                    <a:lumMod val="50000"/>
                  </a:schemeClr>
                </a:solidFill>
              </a:rPr>
              <a:t>Source: NASA Earth Observatory, http://earthobservatory.nasa.gov</a:t>
            </a:r>
            <a:endParaRPr lang="fr-FR" sz="1100" i="1" dirty="0">
              <a:solidFill>
                <a:schemeClr val="accent5">
                  <a:lumMod val="50000"/>
                </a:schemeClr>
              </a:solidFill>
            </a:endParaRPr>
          </a:p>
        </p:txBody>
      </p:sp>
      <p:grpSp>
        <p:nvGrpSpPr>
          <p:cNvPr id="16" name="Grupo 1"/>
          <p:cNvGrpSpPr>
            <a:grpSpLocks/>
          </p:cNvGrpSpPr>
          <p:nvPr/>
        </p:nvGrpSpPr>
        <p:grpSpPr bwMode="auto">
          <a:xfrm>
            <a:off x="354394" y="2355726"/>
            <a:ext cx="3154107" cy="1979276"/>
            <a:chOff x="3201577" y="1012605"/>
            <a:chExt cx="5841999" cy="4162274"/>
          </a:xfrm>
        </p:grpSpPr>
        <p:pic>
          <p:nvPicPr>
            <p:cNvPr id="17" name="Imagem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1577" y="1517279"/>
              <a:ext cx="584199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ângulo 3"/>
            <p:cNvSpPr/>
            <p:nvPr/>
          </p:nvSpPr>
          <p:spPr>
            <a:xfrm>
              <a:off x="5395268" y="1012605"/>
              <a:ext cx="2738071" cy="533967"/>
            </a:xfrm>
            <a:prstGeom prst="rect">
              <a:avLst/>
            </a:prstGeom>
          </p:spPr>
          <p:txBody>
            <a:bodyPr wrap="none">
              <a:spAutoFit/>
            </a:bodyPr>
            <a:lstStyle/>
            <a:p>
              <a:pPr>
                <a:defRPr/>
              </a:pPr>
              <a:r>
                <a:rPr lang="pt-PT" sz="1050" dirty="0" err="1">
                  <a:solidFill>
                    <a:srgbClr val="002060"/>
                  </a:solidFill>
                </a:rPr>
                <a:t>Source</a:t>
              </a:r>
              <a:r>
                <a:rPr lang="pt-PT" sz="1050" dirty="0">
                  <a:solidFill>
                    <a:srgbClr val="002060"/>
                  </a:solidFill>
                </a:rPr>
                <a:t>: telegraph.co.uk</a:t>
              </a:r>
            </a:p>
          </p:txBody>
        </p:sp>
      </p:grpSp>
      <p:sp>
        <p:nvSpPr>
          <p:cNvPr id="19" name="Content Placeholder 1"/>
          <p:cNvSpPr txBox="1">
            <a:spLocks/>
          </p:cNvSpPr>
          <p:nvPr/>
        </p:nvSpPr>
        <p:spPr>
          <a:xfrm>
            <a:off x="339636" y="860292"/>
            <a:ext cx="3960439" cy="789552"/>
          </a:xfrm>
          <a:prstGeom prst="rect">
            <a:avLst/>
          </a:prstGeom>
          <a:solidFill>
            <a:schemeClr val="accent5">
              <a:lumMod val="20000"/>
              <a:lumOff val="8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Euphemia" panose="020B05030401020201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Euphemia" panose="020B05030401020201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Euphemia" panose="020B05030401020201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Euphemia" panose="020B05030401020201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Euphemia" panose="020B05030401020201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latin typeface="+mn-lt"/>
              </a:rPr>
              <a:t>Over the last two decades, the Greenland and Antarctic ice sheets have been losing mass, glaciers, Arctic sea ice and snow cover have continued to shrink</a:t>
            </a:r>
            <a:r>
              <a:rPr lang="fr-FR" sz="1600" dirty="0">
                <a:latin typeface="+mn-lt"/>
              </a:rPr>
              <a:t>.</a:t>
            </a:r>
          </a:p>
        </p:txBody>
      </p:sp>
      <p:sp>
        <p:nvSpPr>
          <p:cNvPr id="20" name="TextBox 19"/>
          <p:cNvSpPr txBox="1"/>
          <p:nvPr/>
        </p:nvSpPr>
        <p:spPr>
          <a:xfrm>
            <a:off x="354394" y="87474"/>
            <a:ext cx="4145599" cy="769441"/>
          </a:xfrm>
          <a:prstGeom prst="rect">
            <a:avLst/>
          </a:prstGeom>
          <a:noFill/>
        </p:spPr>
        <p:txBody>
          <a:bodyPr wrap="square" rtlCol="0">
            <a:spAutoFit/>
          </a:bodyPr>
          <a:lstStyle/>
          <a:p>
            <a:pPr algn="ctr"/>
            <a:r>
              <a:rPr lang="en-GB" sz="4400" b="1" dirty="0"/>
              <a:t>Melting ice</a:t>
            </a:r>
          </a:p>
        </p:txBody>
      </p:sp>
    </p:spTree>
    <p:extLst>
      <p:ext uri="{BB962C8B-B14F-4D97-AF65-F5344CB8AC3E}">
        <p14:creationId xmlns:p14="http://schemas.microsoft.com/office/powerpoint/2010/main" val="411878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Imagem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219823"/>
            <a:ext cx="3272485" cy="18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4408" y="3219822"/>
            <a:ext cx="3430000" cy="16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ângulo 4"/>
          <p:cNvSpPr>
            <a:spLocks noChangeArrowheads="1"/>
          </p:cNvSpPr>
          <p:nvPr/>
        </p:nvSpPr>
        <p:spPr bwMode="auto">
          <a:xfrm>
            <a:off x="5768776" y="4919595"/>
            <a:ext cx="21155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pt-PT" sz="1050" dirty="0" err="1">
                <a:solidFill>
                  <a:srgbClr val="002060"/>
                </a:solidFill>
              </a:rPr>
              <a:t>Source</a:t>
            </a:r>
            <a:r>
              <a:rPr lang="pt-PT" sz="1050" dirty="0">
                <a:solidFill>
                  <a:srgbClr val="002060"/>
                </a:solidFill>
              </a:rPr>
              <a:t>: DailyMail.uk</a:t>
            </a:r>
          </a:p>
        </p:txBody>
      </p:sp>
      <p:pic>
        <p:nvPicPr>
          <p:cNvPr id="1030" name="Picture 6" descr="A house, rented by Robin Adams, fell into the sea in Hemsby, Norfolk, after the combined storm and tidal surge swept away the underside of the cliff it was perched 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6931" y="843558"/>
            <a:ext cx="2961163" cy="1665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420" y="810180"/>
            <a:ext cx="3646533" cy="184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ângulo 4"/>
          <p:cNvSpPr>
            <a:spLocks noChangeArrowheads="1"/>
          </p:cNvSpPr>
          <p:nvPr/>
        </p:nvSpPr>
        <p:spPr bwMode="auto">
          <a:xfrm>
            <a:off x="5696768" y="2867367"/>
            <a:ext cx="21155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pt-PT" sz="1050" dirty="0">
                <a:solidFill>
                  <a:srgbClr val="002060"/>
                </a:solidFill>
              </a:rPr>
              <a:t>Source: theGuardian.com</a:t>
            </a:r>
          </a:p>
        </p:txBody>
      </p:sp>
      <p:sp>
        <p:nvSpPr>
          <p:cNvPr id="2" name="TextBox 1"/>
          <p:cNvSpPr txBox="1"/>
          <p:nvPr/>
        </p:nvSpPr>
        <p:spPr>
          <a:xfrm>
            <a:off x="260054" y="2733768"/>
            <a:ext cx="3951907" cy="338554"/>
          </a:xfrm>
          <a:prstGeom prst="rect">
            <a:avLst/>
          </a:prstGeom>
          <a:solidFill>
            <a:schemeClr val="accent3">
              <a:lumMod val="20000"/>
              <a:lumOff val="80000"/>
            </a:schemeClr>
          </a:solidFill>
        </p:spPr>
        <p:txBody>
          <a:bodyPr wrap="square" rtlCol="0">
            <a:spAutoFit/>
          </a:bodyPr>
          <a:lstStyle/>
          <a:p>
            <a:r>
              <a:rPr lang="en-GB" sz="1600" dirty="0">
                <a:solidFill>
                  <a:schemeClr val="bg1"/>
                </a:solidFill>
              </a:rPr>
              <a:t>Typhoon Haiyan in the Philippines, 2013</a:t>
            </a:r>
            <a:endParaRPr lang="fr-FR" sz="1600" dirty="0">
              <a:solidFill>
                <a:schemeClr val="bg1"/>
              </a:solidFill>
            </a:endParaRPr>
          </a:p>
        </p:txBody>
      </p:sp>
      <p:sp>
        <p:nvSpPr>
          <p:cNvPr id="14" name="TextBox 13"/>
          <p:cNvSpPr txBox="1"/>
          <p:nvPr/>
        </p:nvSpPr>
        <p:spPr>
          <a:xfrm>
            <a:off x="1475656" y="34619"/>
            <a:ext cx="6048672" cy="646331"/>
          </a:xfrm>
          <a:prstGeom prst="rect">
            <a:avLst/>
          </a:prstGeom>
          <a:noFill/>
        </p:spPr>
        <p:txBody>
          <a:bodyPr wrap="square" rtlCol="0">
            <a:spAutoFit/>
          </a:bodyPr>
          <a:lstStyle/>
          <a:p>
            <a:pPr algn="ctr"/>
            <a:r>
              <a:rPr lang="en-GB" sz="3600" b="1" dirty="0"/>
              <a:t>More extreme weather events</a:t>
            </a:r>
          </a:p>
        </p:txBody>
      </p:sp>
      <p:sp>
        <p:nvSpPr>
          <p:cNvPr id="15" name="TextBox 14"/>
          <p:cNvSpPr txBox="1"/>
          <p:nvPr/>
        </p:nvSpPr>
        <p:spPr>
          <a:xfrm>
            <a:off x="4814409" y="2625757"/>
            <a:ext cx="3430000" cy="584775"/>
          </a:xfrm>
          <a:prstGeom prst="rect">
            <a:avLst/>
          </a:prstGeom>
          <a:solidFill>
            <a:schemeClr val="accent3">
              <a:lumMod val="20000"/>
              <a:lumOff val="80000"/>
            </a:schemeClr>
          </a:solidFill>
        </p:spPr>
        <p:txBody>
          <a:bodyPr wrap="square" rtlCol="0">
            <a:spAutoFit/>
          </a:bodyPr>
          <a:lstStyle/>
          <a:p>
            <a:r>
              <a:rPr lang="en-GB" sz="1600" dirty="0">
                <a:solidFill>
                  <a:schemeClr val="bg1"/>
                </a:solidFill>
              </a:rPr>
              <a:t>UK: Worst storm and tidal surge in 60 years , 2014</a:t>
            </a:r>
            <a:endParaRPr lang="fr-FR" sz="1600" dirty="0">
              <a:solidFill>
                <a:schemeClr val="bg1"/>
              </a:solidFill>
            </a:endParaRPr>
          </a:p>
        </p:txBody>
      </p:sp>
    </p:spTree>
    <p:extLst>
      <p:ext uri="{BB962C8B-B14F-4D97-AF65-F5344CB8AC3E}">
        <p14:creationId xmlns:p14="http://schemas.microsoft.com/office/powerpoint/2010/main" val="67946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measure?</a:t>
            </a:r>
          </a:p>
        </p:txBody>
      </p:sp>
      <p:pic>
        <p:nvPicPr>
          <p:cNvPr id="6146" name="Picture 2" descr="O:\Pogo\Training and Education\NF-POGO\Shipboard Training\2019\SoNoAT\Schools Partnership\what we meas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275606"/>
            <a:ext cx="8859044" cy="295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3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observe the ocean?</a:t>
            </a:r>
          </a:p>
        </p:txBody>
      </p:sp>
      <p:pic>
        <p:nvPicPr>
          <p:cNvPr id="4099" name="Picture 3" descr="O:\Pogo\Training and Education\NF-POGO\Shipboard Training\2019\SoNoAT\Schools Partnership\how we observ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11" y="1059582"/>
            <a:ext cx="9060793" cy="408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6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EEBA-24E7-2668-A6A3-2DFA94AC9767}"/>
              </a:ext>
            </a:extLst>
          </p:cNvPr>
          <p:cNvSpPr>
            <a:spLocks noGrp="1"/>
          </p:cNvSpPr>
          <p:nvPr>
            <p:ph type="title"/>
          </p:nvPr>
        </p:nvSpPr>
        <p:spPr/>
        <p:txBody>
          <a:bodyPr>
            <a:normAutofit/>
          </a:bodyPr>
          <a:lstStyle/>
          <a:p>
            <a:r>
              <a:rPr lang="en-GB" dirty="0"/>
              <a:t>About Polarstern</a:t>
            </a:r>
          </a:p>
        </p:txBody>
      </p:sp>
      <p:sp>
        <p:nvSpPr>
          <p:cNvPr id="3" name="Text Placeholder 2">
            <a:extLst>
              <a:ext uri="{FF2B5EF4-FFF2-40B4-BE49-F238E27FC236}">
                <a16:creationId xmlns:a16="http://schemas.microsoft.com/office/drawing/2014/main" id="{B4CE0AC8-F46C-1BF3-8D9F-ECE3ED91F5F6}"/>
              </a:ext>
            </a:extLst>
          </p:cNvPr>
          <p:cNvSpPr>
            <a:spLocks noGrp="1"/>
          </p:cNvSpPr>
          <p:nvPr>
            <p:ph type="body" idx="1"/>
          </p:nvPr>
        </p:nvSpPr>
        <p:spPr/>
        <p:txBody>
          <a:bodyPr/>
          <a:lstStyle/>
          <a:p>
            <a:r>
              <a:rPr lang="en-GB" dirty="0"/>
              <a:t>Scientific Research Cruises</a:t>
            </a:r>
          </a:p>
        </p:txBody>
      </p:sp>
    </p:spTree>
    <p:extLst>
      <p:ext uri="{BB962C8B-B14F-4D97-AF65-F5344CB8AC3E}">
        <p14:creationId xmlns:p14="http://schemas.microsoft.com/office/powerpoint/2010/main" val="110950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EEBA-24E7-2668-A6A3-2DFA94AC9767}"/>
              </a:ext>
            </a:extLst>
          </p:cNvPr>
          <p:cNvSpPr>
            <a:spLocks noGrp="1"/>
          </p:cNvSpPr>
          <p:nvPr>
            <p:ph type="title"/>
          </p:nvPr>
        </p:nvSpPr>
        <p:spPr/>
        <p:txBody>
          <a:bodyPr/>
          <a:lstStyle/>
          <a:p>
            <a:r>
              <a:rPr lang="en-GB" dirty="0" err="1"/>
              <a:t>WhAT</a:t>
            </a:r>
            <a:r>
              <a:rPr lang="en-GB" dirty="0"/>
              <a:t> is POGO?</a:t>
            </a:r>
          </a:p>
        </p:txBody>
      </p:sp>
      <p:sp>
        <p:nvSpPr>
          <p:cNvPr id="3" name="Text Placeholder 2">
            <a:extLst>
              <a:ext uri="{FF2B5EF4-FFF2-40B4-BE49-F238E27FC236}">
                <a16:creationId xmlns:a16="http://schemas.microsoft.com/office/drawing/2014/main" id="{B4CE0AC8-F46C-1BF3-8D9F-ECE3ED91F5F6}"/>
              </a:ext>
            </a:extLst>
          </p:cNvPr>
          <p:cNvSpPr>
            <a:spLocks noGrp="1"/>
          </p:cNvSpPr>
          <p:nvPr>
            <p:ph type="body" idx="1"/>
          </p:nvPr>
        </p:nvSpPr>
        <p:spPr/>
        <p:txBody>
          <a:bodyPr/>
          <a:lstStyle/>
          <a:p>
            <a:r>
              <a:rPr lang="en-GB" dirty="0"/>
              <a:t>Background</a:t>
            </a:r>
          </a:p>
        </p:txBody>
      </p:sp>
    </p:spTree>
    <p:extLst>
      <p:ext uri="{BB962C8B-B14F-4D97-AF65-F5344CB8AC3E}">
        <p14:creationId xmlns:p14="http://schemas.microsoft.com/office/powerpoint/2010/main" val="108314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Ship: R/V </a:t>
            </a:r>
            <a:r>
              <a:rPr lang="en-GB" dirty="0" err="1"/>
              <a:t>Polarstern</a:t>
            </a:r>
            <a:endParaRPr lang="en-GB" dirty="0"/>
          </a:p>
        </p:txBody>
      </p:sp>
      <p:sp>
        <p:nvSpPr>
          <p:cNvPr id="6" name="Content Placeholder 5"/>
          <p:cNvSpPr>
            <a:spLocks noGrp="1"/>
          </p:cNvSpPr>
          <p:nvPr>
            <p:ph sz="half" idx="1"/>
          </p:nvPr>
        </p:nvSpPr>
        <p:spPr/>
        <p:txBody>
          <a:bodyPr>
            <a:normAutofit lnSpcReduction="10000"/>
          </a:bodyPr>
          <a:lstStyle/>
          <a:p>
            <a:r>
              <a:rPr lang="en-GB" dirty="0"/>
              <a:t>German research ship</a:t>
            </a:r>
          </a:p>
          <a:p>
            <a:r>
              <a:rPr lang="en-GB" dirty="0"/>
              <a:t>An ‘Icebreaker’ that mainly works in the ARCTIC and ANTARCTIC</a:t>
            </a:r>
          </a:p>
          <a:p>
            <a:r>
              <a:rPr lang="en-GB" dirty="0"/>
              <a:t>118 metres long</a:t>
            </a:r>
          </a:p>
          <a:p>
            <a:r>
              <a:rPr lang="en-GB" dirty="0"/>
              <a:t>44 crew + 55 scientists</a:t>
            </a:r>
          </a:p>
          <a:p>
            <a:r>
              <a:rPr lang="en-GB" dirty="0"/>
              <a:t>2 helicopters on board</a:t>
            </a:r>
          </a:p>
          <a:p>
            <a:endParaRPr lang="en-GB" dirty="0"/>
          </a:p>
          <a:p>
            <a:endParaRPr lang="en-GB" dirty="0"/>
          </a:p>
          <a:p>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1114517"/>
            <a:ext cx="4322506" cy="3263492"/>
          </a:xfrm>
          <a:prstGeom prst="rect">
            <a:avLst/>
          </a:prstGeom>
        </p:spPr>
      </p:pic>
    </p:spTree>
    <p:extLst>
      <p:ext uri="{BB962C8B-B14F-4D97-AF65-F5344CB8AC3E}">
        <p14:creationId xmlns:p14="http://schemas.microsoft.com/office/powerpoint/2010/main" val="261619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one month at sea…</a:t>
            </a:r>
          </a:p>
        </p:txBody>
      </p:sp>
      <p:sp>
        <p:nvSpPr>
          <p:cNvPr id="3" name="Content Placeholder 2"/>
          <p:cNvSpPr>
            <a:spLocks noGrp="1"/>
          </p:cNvSpPr>
          <p:nvPr>
            <p:ph sz="half" idx="1"/>
          </p:nvPr>
        </p:nvSpPr>
        <p:spPr>
          <a:xfrm>
            <a:off x="457200" y="1200151"/>
            <a:ext cx="4330824" cy="3394472"/>
          </a:xfrm>
        </p:spPr>
        <p:txBody>
          <a:bodyPr>
            <a:normAutofit fontScale="85000" lnSpcReduction="20000"/>
          </a:bodyPr>
          <a:lstStyle/>
          <a:p>
            <a:r>
              <a:rPr lang="en-US" dirty="0" err="1"/>
              <a:t>Polarstern’s</a:t>
            </a:r>
            <a:r>
              <a:rPr lang="en-US" dirty="0"/>
              <a:t> engines and boiler burn 900 </a:t>
            </a:r>
            <a:r>
              <a:rPr lang="en-US" dirty="0" err="1"/>
              <a:t>tonnes</a:t>
            </a:r>
            <a:r>
              <a:rPr lang="en-US" dirty="0"/>
              <a:t> of diesel fuel</a:t>
            </a:r>
          </a:p>
          <a:p>
            <a:r>
              <a:rPr lang="en-US" dirty="0"/>
              <a:t>The ship’s </a:t>
            </a:r>
            <a:r>
              <a:rPr lang="en-US" b="1" dirty="0"/>
              <a:t>galley</a:t>
            </a:r>
            <a:r>
              <a:rPr lang="en-US" dirty="0"/>
              <a:t> (kitchen) bakes 3,150 rolls</a:t>
            </a:r>
          </a:p>
          <a:p>
            <a:r>
              <a:rPr lang="en-US" dirty="0"/>
              <a:t>In the </a:t>
            </a:r>
            <a:r>
              <a:rPr lang="en-US" b="1" dirty="0"/>
              <a:t>mess hall</a:t>
            </a:r>
            <a:r>
              <a:rPr lang="en-US" dirty="0"/>
              <a:t> (dining area) 3,200 eggs, 360 </a:t>
            </a:r>
            <a:r>
              <a:rPr lang="en-US" dirty="0" err="1"/>
              <a:t>litres</a:t>
            </a:r>
            <a:r>
              <a:rPr lang="en-US" dirty="0"/>
              <a:t> of milk and 180 </a:t>
            </a:r>
            <a:r>
              <a:rPr lang="en-US" dirty="0" err="1"/>
              <a:t>litres</a:t>
            </a:r>
            <a:r>
              <a:rPr lang="en-US" dirty="0"/>
              <a:t> of fruit juices are consumed</a:t>
            </a:r>
          </a:p>
          <a:p>
            <a:r>
              <a:rPr lang="en-US" dirty="0"/>
              <a:t>The people on board use 680 rolls of toilet paper</a:t>
            </a:r>
            <a:endParaRPr lang="en-GB" dirty="0"/>
          </a:p>
        </p:txBody>
      </p:sp>
      <p:pic>
        <p:nvPicPr>
          <p:cNvPr id="2050" name="Picture 2" descr="O:\Pogo\Training and Education\NF-POGO\Shipboard Training\2019\SoNoAT\pic_SoNoAT19_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67536" y="1419621"/>
            <a:ext cx="4176464" cy="23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1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will it go?</a:t>
            </a:r>
          </a:p>
        </p:txBody>
      </p:sp>
      <p:sp>
        <p:nvSpPr>
          <p:cNvPr id="3" name="Content Placeholder 2"/>
          <p:cNvSpPr>
            <a:spLocks noGrp="1"/>
          </p:cNvSpPr>
          <p:nvPr>
            <p:ph idx="1"/>
          </p:nvPr>
        </p:nvSpPr>
        <p:spPr>
          <a:xfrm>
            <a:off x="457200" y="1200151"/>
            <a:ext cx="4987008" cy="3394472"/>
          </a:xfrm>
        </p:spPr>
        <p:txBody>
          <a:bodyPr>
            <a:normAutofit fontScale="62500" lnSpcReduction="20000"/>
          </a:bodyPr>
          <a:lstStyle/>
          <a:p>
            <a:r>
              <a:rPr lang="en-GB" dirty="0"/>
              <a:t>Leaves: </a:t>
            </a:r>
          </a:p>
          <a:p>
            <a:pPr lvl="1"/>
            <a:r>
              <a:rPr lang="en-GB" dirty="0"/>
              <a:t>Bremerhaven, Germany </a:t>
            </a:r>
          </a:p>
          <a:p>
            <a:pPr lvl="1"/>
            <a:r>
              <a:rPr lang="en-GB" dirty="0"/>
              <a:t>on 29 August</a:t>
            </a:r>
          </a:p>
          <a:p>
            <a:r>
              <a:rPr lang="en-GB" dirty="0"/>
              <a:t>Travels south </a:t>
            </a:r>
          </a:p>
          <a:p>
            <a:r>
              <a:rPr lang="en-GB" dirty="0"/>
              <a:t>Arrives:</a:t>
            </a:r>
          </a:p>
          <a:p>
            <a:pPr lvl="1"/>
            <a:r>
              <a:rPr lang="en-GB" dirty="0"/>
              <a:t>Cape Town, South Africa</a:t>
            </a:r>
          </a:p>
          <a:p>
            <a:pPr lvl="1"/>
            <a:r>
              <a:rPr lang="en-GB" dirty="0"/>
              <a:t>on 29 September</a:t>
            </a:r>
          </a:p>
          <a:p>
            <a:endParaRPr lang="en-GB" dirty="0"/>
          </a:p>
          <a:p>
            <a:r>
              <a:rPr lang="en-GB" dirty="0"/>
              <a:t>Follow </a:t>
            </a:r>
            <a:r>
              <a:rPr lang="en-GB" dirty="0" err="1"/>
              <a:t>Polarstern’s</a:t>
            </a:r>
            <a:r>
              <a:rPr lang="en-GB" dirty="0"/>
              <a:t> location/activities here:</a:t>
            </a:r>
          </a:p>
          <a:p>
            <a:pPr lvl="1"/>
            <a:r>
              <a:rPr lang="en-GB" dirty="0">
                <a:hlinkClick r:id="rId3"/>
              </a:rPr>
              <a:t>https://follow-polarstern.awi.de/?lang=en#main-menu</a:t>
            </a:r>
            <a:r>
              <a:rPr lang="en-GB" dirty="0"/>
              <a:t> </a:t>
            </a:r>
          </a:p>
          <a:p>
            <a:endParaRPr lang="en-GB" dirty="0"/>
          </a:p>
        </p:txBody>
      </p:sp>
      <p:pic>
        <p:nvPicPr>
          <p:cNvPr id="7" name="Picture 6">
            <a:extLst>
              <a:ext uri="{FF2B5EF4-FFF2-40B4-BE49-F238E27FC236}">
                <a16:creationId xmlns:a16="http://schemas.microsoft.com/office/drawing/2014/main" id="{AD2D946A-536C-329F-2BCE-2CE7F306D086}"/>
              </a:ext>
            </a:extLst>
          </p:cNvPr>
          <p:cNvPicPr>
            <a:picLocks noChangeAspect="1"/>
          </p:cNvPicPr>
          <p:nvPr/>
        </p:nvPicPr>
        <p:blipFill>
          <a:blip r:embed="rId4"/>
          <a:stretch>
            <a:fillRect/>
          </a:stretch>
        </p:blipFill>
        <p:spPr>
          <a:xfrm>
            <a:off x="6660232" y="864096"/>
            <a:ext cx="2188610" cy="4279404"/>
          </a:xfrm>
          <a:prstGeom prst="rect">
            <a:avLst/>
          </a:prstGeom>
        </p:spPr>
      </p:pic>
    </p:spTree>
    <p:extLst>
      <p:ext uri="{BB962C8B-B14F-4D97-AF65-F5344CB8AC3E}">
        <p14:creationId xmlns:p14="http://schemas.microsoft.com/office/powerpoint/2010/main" val="81645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they be studying? </a:t>
            </a:r>
          </a:p>
        </p:txBody>
      </p:sp>
      <p:sp>
        <p:nvSpPr>
          <p:cNvPr id="3" name="Content Placeholder 2"/>
          <p:cNvSpPr>
            <a:spLocks noGrp="1"/>
          </p:cNvSpPr>
          <p:nvPr>
            <p:ph idx="1"/>
          </p:nvPr>
        </p:nvSpPr>
        <p:spPr>
          <a:xfrm>
            <a:off x="457200" y="1200151"/>
            <a:ext cx="5050904" cy="3394472"/>
          </a:xfrm>
        </p:spPr>
        <p:txBody>
          <a:bodyPr>
            <a:normAutofit fontScale="92500"/>
          </a:bodyPr>
          <a:lstStyle/>
          <a:p>
            <a:r>
              <a:rPr lang="en-GB" dirty="0"/>
              <a:t>Water temperature and other physical properties</a:t>
            </a:r>
          </a:p>
          <a:p>
            <a:r>
              <a:rPr lang="en-GB" dirty="0"/>
              <a:t>Plastics and micro-plastics</a:t>
            </a:r>
          </a:p>
          <a:p>
            <a:r>
              <a:rPr lang="en-GB" dirty="0"/>
              <a:t>Phytoplankton </a:t>
            </a:r>
            <a:r>
              <a:rPr lang="en-GB" sz="2200" i="1" dirty="0"/>
              <a:t>(tiny floating plants)</a:t>
            </a:r>
            <a:endParaRPr lang="en-GB" i="1" dirty="0"/>
          </a:p>
          <a:p>
            <a:r>
              <a:rPr lang="en-GB" dirty="0" err="1"/>
              <a:t>eDNA</a:t>
            </a:r>
            <a:r>
              <a:rPr lang="en-GB" dirty="0"/>
              <a:t> </a:t>
            </a:r>
            <a:r>
              <a:rPr lang="en-GB" sz="2200" i="1" dirty="0"/>
              <a:t>(environmental DNA in the water can tell us about different plants and animals)</a:t>
            </a:r>
            <a:endParaRPr lang="en-GB" sz="3000" i="1" dirty="0"/>
          </a:p>
          <a:p>
            <a:endParaRPr lang="en-GB" dirty="0"/>
          </a:p>
        </p:txBody>
      </p:sp>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09469" y="1275606"/>
            <a:ext cx="360687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0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CTD Rosette</a:t>
            </a:r>
          </a:p>
        </p:txBody>
      </p:sp>
      <p:sp>
        <p:nvSpPr>
          <p:cNvPr id="11266" name="Marcador de Posição de Conteúdo 2"/>
          <p:cNvSpPr>
            <a:spLocks noGrp="1"/>
          </p:cNvSpPr>
          <p:nvPr>
            <p:ph idx="1"/>
          </p:nvPr>
        </p:nvSpPr>
        <p:spPr>
          <a:xfrm>
            <a:off x="457200" y="1200151"/>
            <a:ext cx="4330824" cy="3394472"/>
          </a:xfrm>
        </p:spPr>
        <p:txBody>
          <a:bodyPr>
            <a:normAutofit fontScale="92500" lnSpcReduction="20000"/>
          </a:bodyPr>
          <a:lstStyle/>
          <a:p>
            <a:pPr marL="0" indent="0" eaLnBrk="1" hangingPunct="1">
              <a:lnSpc>
                <a:spcPct val="100000"/>
              </a:lnSpc>
              <a:spcAft>
                <a:spcPts val="1200"/>
              </a:spcAft>
              <a:buFont typeface="Arial" charset="0"/>
              <a:buNone/>
            </a:pPr>
            <a:r>
              <a:rPr lang="pt-PT" altLang="pt-PT" sz="2000" dirty="0">
                <a:solidFill>
                  <a:srgbClr val="002060"/>
                </a:solidFill>
              </a:rPr>
              <a:t>At points along the route, the ship will stop, and a CTD instrument will be lowered into the water.</a:t>
            </a:r>
          </a:p>
          <a:p>
            <a:pPr marL="0" indent="0">
              <a:spcAft>
                <a:spcPts val="1200"/>
              </a:spcAft>
              <a:buNone/>
            </a:pPr>
            <a:r>
              <a:rPr lang="pt-PT" altLang="pt-PT" sz="2000" dirty="0">
                <a:solidFill>
                  <a:srgbClr val="002060"/>
                </a:solidFill>
              </a:rPr>
              <a:t>CTD stands for Conductivity, Temperature, and Depth</a:t>
            </a:r>
          </a:p>
          <a:p>
            <a:pPr marL="0" indent="0" eaLnBrk="1" hangingPunct="1">
              <a:lnSpc>
                <a:spcPct val="100000"/>
              </a:lnSpc>
              <a:spcAft>
                <a:spcPts val="1200"/>
              </a:spcAft>
              <a:buFont typeface="Arial" charset="0"/>
              <a:buNone/>
            </a:pPr>
            <a:r>
              <a:rPr lang="pt-PT" altLang="pt-PT" sz="2000" dirty="0">
                <a:solidFill>
                  <a:srgbClr val="002060"/>
                </a:solidFill>
              </a:rPr>
              <a:t>It has severals bottles to collect water samples at different depths as it descends.</a:t>
            </a:r>
          </a:p>
          <a:p>
            <a:pPr marL="0" indent="0" eaLnBrk="1" hangingPunct="1">
              <a:lnSpc>
                <a:spcPct val="100000"/>
              </a:lnSpc>
              <a:spcAft>
                <a:spcPts val="1200"/>
              </a:spcAft>
              <a:buFont typeface="Arial" charset="0"/>
              <a:buNone/>
            </a:pPr>
            <a:r>
              <a:rPr lang="pt-PT" altLang="pt-PT" sz="2000" dirty="0">
                <a:solidFill>
                  <a:srgbClr val="002060"/>
                </a:solidFill>
              </a:rPr>
              <a:t>It can take several hours to reach the deepest parts of the Atlantic and return to the surface.</a:t>
            </a:r>
            <a:endParaRPr lang="pt-PT" altLang="pt-PT" dirty="0">
              <a:solidFill>
                <a:srgbClr val="002060"/>
              </a:solidFill>
            </a:endParaRPr>
          </a:p>
        </p:txBody>
      </p:sp>
      <p:pic>
        <p:nvPicPr>
          <p:cNvPr id="11268" name="Picture 3" descr="C:\Users\Phytoclima\Dropbox\access operational oceanographic data from a server\rose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131590"/>
            <a:ext cx="2757304" cy="27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27984" y="4446280"/>
            <a:ext cx="4464496" cy="861774"/>
          </a:xfrm>
          <a:prstGeom prst="rect">
            <a:avLst/>
          </a:prstGeom>
          <a:noFill/>
        </p:spPr>
        <p:txBody>
          <a:bodyPr wrap="square" rtlCol="0">
            <a:spAutoFit/>
          </a:bodyPr>
          <a:lstStyle/>
          <a:p>
            <a:r>
              <a:rPr lang="en-GB" sz="1600" dirty="0">
                <a:solidFill>
                  <a:schemeClr val="bg1"/>
                </a:solidFill>
              </a:rPr>
              <a:t>Animation of how a CTD works: </a:t>
            </a:r>
            <a:r>
              <a:rPr lang="en-GB" sz="1600" dirty="0">
                <a:solidFill>
                  <a:schemeClr val="bg1"/>
                </a:solidFill>
                <a:hlinkClick r:id="rId4"/>
              </a:rPr>
              <a:t>https://www.youtube.com/watch?v=JOuJt4_TRP0</a:t>
            </a:r>
            <a:endParaRPr lang="en-US" altLang="pt-PT" sz="1600" dirty="0">
              <a:solidFill>
                <a:schemeClr val="bg1"/>
              </a:solidFill>
            </a:endParaRPr>
          </a:p>
          <a:p>
            <a:endParaRPr lang="en-GB" dirty="0"/>
          </a:p>
        </p:txBody>
      </p:sp>
    </p:spTree>
    <p:extLst>
      <p:ext uri="{BB962C8B-B14F-4D97-AF65-F5344CB8AC3E}">
        <p14:creationId xmlns:p14="http://schemas.microsoft.com/office/powerpoint/2010/main" val="311725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 is 4000m?</a:t>
            </a:r>
          </a:p>
        </p:txBody>
      </p:sp>
      <p:sp>
        <p:nvSpPr>
          <p:cNvPr id="3" name="Content Placeholder 2"/>
          <p:cNvSpPr>
            <a:spLocks noGrp="1"/>
          </p:cNvSpPr>
          <p:nvPr>
            <p:ph idx="1"/>
          </p:nvPr>
        </p:nvSpPr>
        <p:spPr/>
        <p:txBody>
          <a:bodyPr/>
          <a:lstStyle/>
          <a:p>
            <a:r>
              <a:rPr lang="en-GB" dirty="0"/>
              <a:t>4000m is very deep.</a:t>
            </a:r>
          </a:p>
          <a:p>
            <a:r>
              <a:rPr lang="en-GB" dirty="0"/>
              <a:t>How long would it take you to walk 4000m – or 4 km - on foot? </a:t>
            </a:r>
          </a:p>
          <a:p>
            <a:r>
              <a:rPr lang="en-GB" dirty="0"/>
              <a:t>If all the children in your class stood on each other’s shoulders, how many classes would it take to reach 4000m?</a:t>
            </a:r>
          </a:p>
          <a:p>
            <a:endParaRPr lang="en-GB" dirty="0"/>
          </a:p>
        </p:txBody>
      </p:sp>
    </p:spTree>
    <p:extLst>
      <p:ext uri="{BB962C8B-B14F-4D97-AF65-F5344CB8AC3E}">
        <p14:creationId xmlns:p14="http://schemas.microsoft.com/office/powerpoint/2010/main" val="41060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EEBA-24E7-2668-A6A3-2DFA94AC9767}"/>
              </a:ext>
            </a:extLst>
          </p:cNvPr>
          <p:cNvSpPr>
            <a:spLocks noGrp="1"/>
          </p:cNvSpPr>
          <p:nvPr>
            <p:ph type="title"/>
          </p:nvPr>
        </p:nvSpPr>
        <p:spPr/>
        <p:txBody>
          <a:bodyPr/>
          <a:lstStyle/>
          <a:p>
            <a:r>
              <a:rPr lang="en-GB" dirty="0"/>
              <a:t>Activities with Schools</a:t>
            </a:r>
          </a:p>
        </p:txBody>
      </p:sp>
      <p:sp>
        <p:nvSpPr>
          <p:cNvPr id="3" name="Text Placeholder 2">
            <a:extLst>
              <a:ext uri="{FF2B5EF4-FFF2-40B4-BE49-F238E27FC236}">
                <a16:creationId xmlns:a16="http://schemas.microsoft.com/office/drawing/2014/main" id="{B4CE0AC8-F46C-1BF3-8D9F-ECE3ED91F5F6}"/>
              </a:ext>
            </a:extLst>
          </p:cNvPr>
          <p:cNvSpPr>
            <a:spLocks noGrp="1"/>
          </p:cNvSpPr>
          <p:nvPr>
            <p:ph type="body" idx="1"/>
          </p:nvPr>
        </p:nvSpPr>
        <p:spPr/>
        <p:txBody>
          <a:bodyPr/>
          <a:lstStyle/>
          <a:p>
            <a:r>
              <a:rPr lang="en-GB" dirty="0"/>
              <a:t>Outreach</a:t>
            </a:r>
          </a:p>
        </p:txBody>
      </p:sp>
    </p:spTree>
    <p:extLst>
      <p:ext uri="{BB962C8B-B14F-4D97-AF65-F5344CB8AC3E}">
        <p14:creationId xmlns:p14="http://schemas.microsoft.com/office/powerpoint/2010/main" val="188386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D06ABC1-394B-4626-B4CF-5094EB0A37B4}"/>
              </a:ext>
            </a:extLst>
          </p:cNvPr>
          <p:cNvSpPr txBox="1">
            <a:spLocks/>
          </p:cNvSpPr>
          <p:nvPr/>
        </p:nvSpPr>
        <p:spPr>
          <a:xfrm>
            <a:off x="457200" y="195487"/>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US" dirty="0"/>
              <a:t>Outreach activities</a:t>
            </a:r>
          </a:p>
        </p:txBody>
      </p:sp>
      <p:sp>
        <p:nvSpPr>
          <p:cNvPr id="4" name="CaixaDeTexto 3">
            <a:extLst>
              <a:ext uri="{FF2B5EF4-FFF2-40B4-BE49-F238E27FC236}">
                <a16:creationId xmlns:a16="http://schemas.microsoft.com/office/drawing/2014/main" id="{D966DEF1-D344-5183-01F1-AF4EA73B10DC}"/>
              </a:ext>
            </a:extLst>
          </p:cNvPr>
          <p:cNvSpPr txBox="1"/>
          <p:nvPr/>
        </p:nvSpPr>
        <p:spPr>
          <a:xfrm>
            <a:off x="899591" y="1052737"/>
            <a:ext cx="6840761" cy="3354765"/>
          </a:xfrm>
          <a:prstGeom prst="rect">
            <a:avLst/>
          </a:prstGeom>
          <a:noFill/>
        </p:spPr>
        <p:txBody>
          <a:bodyPr wrap="square">
            <a:spAutoFit/>
          </a:bodyPr>
          <a:lstStyle/>
          <a:p>
            <a:r>
              <a:rPr lang="en-GB" sz="16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During the cruise, we hope to carry out the following:</a:t>
            </a:r>
          </a:p>
          <a:p>
            <a:pPr marL="285750" indent="-285750">
              <a:lnSpc>
                <a:spcPct val="150000"/>
              </a:lnSpc>
              <a:buFont typeface="Arial" panose="020B0604020202020204" pitchFamily="34" charset="0"/>
              <a:buChar char="•"/>
            </a:pPr>
            <a:r>
              <a:rPr lang="en-GB" sz="14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Miniboats</a:t>
            </a:r>
          </a:p>
          <a:p>
            <a:pPr marL="742950" lvl="1"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Video/pho</a:t>
            </a: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to of final preparations</a:t>
            </a:r>
          </a:p>
          <a:p>
            <a:pPr marL="742950" lvl="1"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Video/pho</a:t>
            </a: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to of launching</a:t>
            </a:r>
            <a:endPar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400" b="1" dirty="0">
                <a:solidFill>
                  <a:schemeClr val="bg1">
                    <a:lumMod val="50000"/>
                  </a:schemeClr>
                </a:solidFill>
                <a:latin typeface="Calibri" panose="020F0502020204030204" pitchFamily="34" charset="0"/>
                <a:cs typeface="Times New Roman" panose="02020603050405020304" pitchFamily="18" charset="0"/>
              </a:rPr>
              <a:t>Video calls</a:t>
            </a:r>
          </a:p>
          <a:p>
            <a:pPr marL="742950" lvl="1" indent="-285750">
              <a:buFont typeface="Arial" panose="020B0604020202020204" pitchFamily="34" charset="0"/>
              <a:buChar char="•"/>
            </a:pP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With the four schools (if possible, livestream so non-participants can watch)</a:t>
            </a:r>
          </a:p>
          <a:p>
            <a:pPr marL="742950" lvl="1"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Date</a:t>
            </a: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 and times available to set calls with each school</a:t>
            </a:r>
          </a:p>
          <a:p>
            <a:pPr marL="742950" lvl="1"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Answer questions from the students</a:t>
            </a:r>
            <a:endPar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400" b="1" dirty="0">
                <a:solidFill>
                  <a:schemeClr val="bg1">
                    <a:lumMod val="50000"/>
                  </a:schemeClr>
                </a:solidFill>
                <a:latin typeface="Calibri" panose="020F0502020204030204" pitchFamily="34" charset="0"/>
                <a:cs typeface="Times New Roman" panose="02020603050405020304" pitchFamily="18" charset="0"/>
              </a:rPr>
              <a:t>Blog posts</a:t>
            </a:r>
          </a:p>
          <a:p>
            <a:pPr marL="742950" lvl="1" indent="-285750">
              <a:buFont typeface="Arial" panose="020B0604020202020204" pitchFamily="34" charset="0"/>
              <a:buChar char="•"/>
            </a:pP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Trainees’ testimonials</a:t>
            </a:r>
          </a:p>
          <a:p>
            <a:pPr marL="742950" lvl="1" indent="-285750">
              <a:buFont typeface="Arial" panose="020B0604020202020204" pitchFamily="34" charset="0"/>
              <a:buChar char="•"/>
            </a:pP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Series “10 questions for…” (science and crew)</a:t>
            </a:r>
          </a:p>
          <a:p>
            <a:pPr marL="285750" indent="-285750">
              <a:lnSpc>
                <a:spcPct val="150000"/>
              </a:lnSpc>
              <a:buFont typeface="Arial" panose="020B0604020202020204" pitchFamily="34" charset="0"/>
              <a:buChar char="•"/>
            </a:pPr>
            <a:r>
              <a:rPr lang="en-GB" sz="1400" b="1" dirty="0">
                <a:solidFill>
                  <a:schemeClr val="bg1">
                    <a:lumMod val="50000"/>
                  </a:schemeClr>
                </a:solidFill>
                <a:latin typeface="Calibri" panose="020F0502020204030204" pitchFamily="34" charset="0"/>
                <a:cs typeface="Times New Roman" panose="02020603050405020304" pitchFamily="18" charset="0"/>
              </a:rPr>
              <a:t>Social media</a:t>
            </a:r>
          </a:p>
          <a:p>
            <a:pPr marL="742950" lvl="1" indent="-285750">
              <a:buFont typeface="Arial" panose="020B0604020202020204" pitchFamily="34" charset="0"/>
              <a:buChar char="•"/>
            </a:pP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Photo of the day</a:t>
            </a:r>
          </a:p>
        </p:txBody>
      </p:sp>
    </p:spTree>
    <p:extLst>
      <p:ext uri="{BB962C8B-B14F-4D97-AF65-F5344CB8AC3E}">
        <p14:creationId xmlns:p14="http://schemas.microsoft.com/office/powerpoint/2010/main" val="89609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the trainees?</a:t>
            </a:r>
          </a:p>
        </p:txBody>
      </p:sp>
      <p:sp>
        <p:nvSpPr>
          <p:cNvPr id="3" name="TextBox 2"/>
          <p:cNvSpPr txBox="1"/>
          <p:nvPr/>
        </p:nvSpPr>
        <p:spPr>
          <a:xfrm>
            <a:off x="4283968" y="1271583"/>
            <a:ext cx="4339540" cy="1046440"/>
          </a:xfrm>
          <a:prstGeom prst="rect">
            <a:avLst/>
          </a:prstGeom>
          <a:noFill/>
        </p:spPr>
        <p:txBody>
          <a:bodyPr wrap="square" rtlCol="0">
            <a:spAutoFit/>
          </a:bodyPr>
          <a:lstStyle/>
          <a:p>
            <a:r>
              <a:rPr lang="en-GB" sz="2000" dirty="0">
                <a:solidFill>
                  <a:schemeClr val="bg1"/>
                </a:solidFill>
              </a:rPr>
              <a:t>13 students; 13 Countries represented</a:t>
            </a:r>
          </a:p>
          <a:p>
            <a:r>
              <a:rPr lang="en-GB" sz="1400" dirty="0">
                <a:solidFill>
                  <a:schemeClr val="bg1"/>
                </a:solidFill>
              </a:rPr>
              <a:t>Argentina, Bangladesh, Benin, Colombia, Egypt, Germany, India, Mexico, Nigeria, Peru, Philippines, South Africa &amp; Spain</a:t>
            </a:r>
          </a:p>
        </p:txBody>
      </p:sp>
      <p:grpSp>
        <p:nvGrpSpPr>
          <p:cNvPr id="9238" name="Agrupar 9237">
            <a:extLst>
              <a:ext uri="{FF2B5EF4-FFF2-40B4-BE49-F238E27FC236}">
                <a16:creationId xmlns:a16="http://schemas.microsoft.com/office/drawing/2014/main" id="{6E56FCFD-D5EA-5725-B408-688BC7D6D9C2}"/>
              </a:ext>
            </a:extLst>
          </p:cNvPr>
          <p:cNvGrpSpPr>
            <a:grpSpLocks noChangeAspect="1"/>
          </p:cNvGrpSpPr>
          <p:nvPr/>
        </p:nvGrpSpPr>
        <p:grpSpPr>
          <a:xfrm>
            <a:off x="827584" y="1063229"/>
            <a:ext cx="2494660" cy="3371146"/>
            <a:chOff x="460276" y="1204553"/>
            <a:chExt cx="2145415" cy="2899191"/>
          </a:xfrm>
        </p:grpSpPr>
        <p:pic>
          <p:nvPicPr>
            <p:cNvPr id="5" name="Imagem 4" descr="Uma imagem com pessoa, homem, fato, pose&#10;&#10;Descrição gerada automaticamente">
              <a:extLst>
                <a:ext uri="{FF2B5EF4-FFF2-40B4-BE49-F238E27FC236}">
                  <a16:creationId xmlns:a16="http://schemas.microsoft.com/office/drawing/2014/main" id="{2CD82679-DFCA-F07D-86A4-C2656D4DB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1923678"/>
              <a:ext cx="576391" cy="720000"/>
            </a:xfrm>
            <a:prstGeom prst="rect">
              <a:avLst/>
            </a:prstGeom>
          </p:spPr>
        </p:pic>
        <p:pic>
          <p:nvPicPr>
            <p:cNvPr id="7" name="Imagem 6" descr="Uma imagem com pessoa, homem, exterior, pose&#10;&#10;Descrição gerada automaticamente">
              <a:extLst>
                <a:ext uri="{FF2B5EF4-FFF2-40B4-BE49-F238E27FC236}">
                  <a16:creationId xmlns:a16="http://schemas.microsoft.com/office/drawing/2014/main" id="{37F122E8-8F74-647A-1546-5608C60684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3363838"/>
              <a:ext cx="576535" cy="720000"/>
            </a:xfrm>
            <a:prstGeom prst="rect">
              <a:avLst/>
            </a:prstGeom>
          </p:spPr>
        </p:pic>
        <p:pic>
          <p:nvPicPr>
            <p:cNvPr id="9" name="Imagem 8" descr="Uma imagem com pessoa, mulher, vestuário, verde&#10;&#10;Descrição gerada automaticamente">
              <a:extLst>
                <a:ext uri="{FF2B5EF4-FFF2-40B4-BE49-F238E27FC236}">
                  <a16:creationId xmlns:a16="http://schemas.microsoft.com/office/drawing/2014/main" id="{D46FBB1D-5FCD-F915-369A-C921A399F9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76" y="2643119"/>
              <a:ext cx="578471" cy="720000"/>
            </a:xfrm>
            <a:prstGeom prst="rect">
              <a:avLst/>
            </a:prstGeom>
          </p:spPr>
        </p:pic>
        <p:pic>
          <p:nvPicPr>
            <p:cNvPr id="11" name="Imagem 10" descr="Uma imagem com interior, chapéu, pose&#10;&#10;Descrição gerada automaticamente">
              <a:extLst>
                <a:ext uri="{FF2B5EF4-FFF2-40B4-BE49-F238E27FC236}">
                  <a16:creationId xmlns:a16="http://schemas.microsoft.com/office/drawing/2014/main" id="{48A56885-15D8-E04E-EB0C-D5981DDD88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1305" y="1923678"/>
              <a:ext cx="558121" cy="720000"/>
            </a:xfrm>
            <a:prstGeom prst="rect">
              <a:avLst/>
            </a:prstGeom>
          </p:spPr>
        </p:pic>
        <p:pic>
          <p:nvPicPr>
            <p:cNvPr id="13" name="Imagem 12" descr="Uma imagem com água, exterior, pessoa, homem&#10;&#10;Descrição gerada automaticamente">
              <a:extLst>
                <a:ext uri="{FF2B5EF4-FFF2-40B4-BE49-F238E27FC236}">
                  <a16:creationId xmlns:a16="http://schemas.microsoft.com/office/drawing/2014/main" id="{475DF4E1-16D2-B3EB-06E9-F70ADF77E8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45171" y="1204553"/>
              <a:ext cx="560520" cy="720000"/>
            </a:xfrm>
            <a:prstGeom prst="rect">
              <a:avLst/>
            </a:prstGeom>
          </p:spPr>
        </p:pic>
        <p:pic>
          <p:nvPicPr>
            <p:cNvPr id="15" name="Imagem 14" descr="Uma imagem com pessoa, sorriso, pose&#10;&#10;Descrição gerada automaticamente">
              <a:extLst>
                <a:ext uri="{FF2B5EF4-FFF2-40B4-BE49-F238E27FC236}">
                  <a16:creationId xmlns:a16="http://schemas.microsoft.com/office/drawing/2014/main" id="{2FC8C252-D9DE-C89F-C3F7-2A01758FC4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727" y="1923678"/>
              <a:ext cx="542847" cy="720000"/>
            </a:xfrm>
            <a:prstGeom prst="rect">
              <a:avLst/>
            </a:prstGeom>
          </p:spPr>
        </p:pic>
        <p:pic>
          <p:nvPicPr>
            <p:cNvPr id="17" name="Imagem 16" descr="Uma imagem com pessoa, parede, sorriso, pose&#10;&#10;Descrição gerada automaticamente">
              <a:extLst>
                <a:ext uri="{FF2B5EF4-FFF2-40B4-BE49-F238E27FC236}">
                  <a16:creationId xmlns:a16="http://schemas.microsoft.com/office/drawing/2014/main" id="{69E89CA2-143B-0DB1-7D49-70ABAFED63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14006" y="1204553"/>
              <a:ext cx="541507" cy="720000"/>
            </a:xfrm>
            <a:prstGeom prst="rect">
              <a:avLst/>
            </a:prstGeom>
          </p:spPr>
        </p:pic>
        <p:pic>
          <p:nvPicPr>
            <p:cNvPr id="19" name="Imagem 18" descr="Uma imagem com pessoa, mulher, vestuário, sorriso&#10;&#10;Descrição gerada automaticamente">
              <a:extLst>
                <a:ext uri="{FF2B5EF4-FFF2-40B4-BE49-F238E27FC236}">
                  <a16:creationId xmlns:a16="http://schemas.microsoft.com/office/drawing/2014/main" id="{167369E8-9678-2C38-F011-5AE97293BDB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9984" y="1204553"/>
              <a:ext cx="539894" cy="720000"/>
            </a:xfrm>
            <a:prstGeom prst="rect">
              <a:avLst/>
            </a:prstGeom>
          </p:spPr>
        </p:pic>
        <p:pic>
          <p:nvPicPr>
            <p:cNvPr id="21" name="Imagem 20" descr="Uma imagem com pessoa, árvore, homem, exterior&#10;&#10;Descrição gerada automaticamente">
              <a:extLst>
                <a:ext uri="{FF2B5EF4-FFF2-40B4-BE49-F238E27FC236}">
                  <a16:creationId xmlns:a16="http://schemas.microsoft.com/office/drawing/2014/main" id="{2D76F15C-2CE2-94F3-0182-BE26D934B4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9537" y="1204553"/>
              <a:ext cx="524811" cy="720000"/>
            </a:xfrm>
            <a:prstGeom prst="rect">
              <a:avLst/>
            </a:prstGeom>
          </p:spPr>
        </p:pic>
        <p:pic>
          <p:nvPicPr>
            <p:cNvPr id="23" name="Imagem 22" descr="Uma imagem com pessoa, homem, exterior, pedra&#10;&#10;Descrição gerada automaticamente">
              <a:extLst>
                <a:ext uri="{FF2B5EF4-FFF2-40B4-BE49-F238E27FC236}">
                  <a16:creationId xmlns:a16="http://schemas.microsoft.com/office/drawing/2014/main" id="{80DB93C4-8BDD-9C64-C32C-8FC14FACA45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19826" y="2643119"/>
              <a:ext cx="576000" cy="720000"/>
            </a:xfrm>
            <a:prstGeom prst="rect">
              <a:avLst/>
            </a:prstGeom>
          </p:spPr>
        </p:pic>
        <p:pic>
          <p:nvPicPr>
            <p:cNvPr id="25" name="Imagem 24" descr="Uma imagem com vestuário, pessoa, pose&#10;&#10;Descrição gerada automaticamente">
              <a:extLst>
                <a:ext uri="{FF2B5EF4-FFF2-40B4-BE49-F238E27FC236}">
                  <a16:creationId xmlns:a16="http://schemas.microsoft.com/office/drawing/2014/main" id="{3AEFC44B-93B7-78B8-165F-1B08ECF157B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64365" y="1923678"/>
              <a:ext cx="488148" cy="720000"/>
            </a:xfrm>
            <a:prstGeom prst="rect">
              <a:avLst/>
            </a:prstGeom>
          </p:spPr>
        </p:pic>
        <p:pic>
          <p:nvPicPr>
            <p:cNvPr id="27" name="Imagem 26" descr="Uma imagem com parede, pessoa, interior, sorriso&#10;&#10;Descrição gerada automaticamente">
              <a:extLst>
                <a:ext uri="{FF2B5EF4-FFF2-40B4-BE49-F238E27FC236}">
                  <a16:creationId xmlns:a16="http://schemas.microsoft.com/office/drawing/2014/main" id="{1B3183DE-1BA7-EF8A-311D-97AEFCD93F5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3997" y="2643119"/>
              <a:ext cx="538446" cy="720000"/>
            </a:xfrm>
            <a:prstGeom prst="rect">
              <a:avLst/>
            </a:prstGeom>
          </p:spPr>
        </p:pic>
        <p:pic>
          <p:nvPicPr>
            <p:cNvPr id="29" name="Imagem 28" descr="Uma imagem com pessoa, pose, sorriso&#10;&#10;Descrição gerada automaticamente">
              <a:extLst>
                <a:ext uri="{FF2B5EF4-FFF2-40B4-BE49-F238E27FC236}">
                  <a16:creationId xmlns:a16="http://schemas.microsoft.com/office/drawing/2014/main" id="{F1D33E3C-9CB5-6A73-D4F6-5008FA0364F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487694" y="2643119"/>
              <a:ext cx="576881" cy="720000"/>
            </a:xfrm>
            <a:prstGeom prst="rect">
              <a:avLst/>
            </a:prstGeom>
          </p:spPr>
        </p:pic>
        <p:pic>
          <p:nvPicPr>
            <p:cNvPr id="9231" name="Imagem 9230" descr="Uma imagem com texto&#10;&#10;Descrição gerada automaticamente">
              <a:extLst>
                <a:ext uri="{FF2B5EF4-FFF2-40B4-BE49-F238E27FC236}">
                  <a16:creationId xmlns:a16="http://schemas.microsoft.com/office/drawing/2014/main" id="{965FAC44-5AD8-53F9-807C-9FFA55ED7B9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337470" y="3363838"/>
              <a:ext cx="1028324" cy="739906"/>
            </a:xfrm>
            <a:prstGeom prst="rect">
              <a:avLst/>
            </a:prstGeom>
          </p:spPr>
        </p:pic>
      </p:grpSp>
      <p:sp>
        <p:nvSpPr>
          <p:cNvPr id="9237" name="CaixaDeTexto 9236">
            <a:extLst>
              <a:ext uri="{FF2B5EF4-FFF2-40B4-BE49-F238E27FC236}">
                <a16:creationId xmlns:a16="http://schemas.microsoft.com/office/drawing/2014/main" id="{04623348-B959-9480-CA52-0C050D8F385D}"/>
              </a:ext>
            </a:extLst>
          </p:cNvPr>
          <p:cNvSpPr txBox="1"/>
          <p:nvPr/>
        </p:nvSpPr>
        <p:spPr>
          <a:xfrm>
            <a:off x="4283968" y="2571750"/>
            <a:ext cx="4541892" cy="1477328"/>
          </a:xfrm>
          <a:prstGeom prst="rect">
            <a:avLst/>
          </a:prstGeom>
          <a:noFill/>
        </p:spPr>
        <p:txBody>
          <a:bodyPr wrap="square">
            <a:spAutoFit/>
          </a:bodyPr>
          <a:lstStyle/>
          <a:p>
            <a:r>
              <a:rPr lang="en-GB" sz="2000" dirty="0">
                <a:solidFill>
                  <a:schemeClr val="bg1"/>
                </a:solidFill>
              </a:rPr>
              <a:t>Will receive training in</a:t>
            </a:r>
          </a:p>
          <a:p>
            <a:pPr marL="285750" indent="-285750">
              <a:buFont typeface="Arial" panose="020B0604020202020204" pitchFamily="34" charset="0"/>
              <a:buChar char="•"/>
            </a:pPr>
            <a:r>
              <a:rPr lang="en-GB" sz="1400" dirty="0">
                <a:solidFill>
                  <a:schemeClr val="bg1"/>
                </a:solidFill>
              </a:rPr>
              <a:t>Physics of the climate: processes and models</a:t>
            </a:r>
          </a:p>
          <a:p>
            <a:pPr marL="285750" indent="-285750">
              <a:buFont typeface="Arial" panose="020B0604020202020204" pitchFamily="34" charset="0"/>
              <a:buChar char="•"/>
            </a:pPr>
            <a:r>
              <a:rPr lang="en-GB" sz="1400" dirty="0">
                <a:solidFill>
                  <a:schemeClr val="bg1"/>
                </a:solidFill>
              </a:rPr>
              <a:t>Physical, chemical and biological oceanography </a:t>
            </a:r>
          </a:p>
          <a:p>
            <a:pPr marL="285750" indent="-285750">
              <a:buFont typeface="Arial" panose="020B0604020202020204" pitchFamily="34" charset="0"/>
              <a:buChar char="•"/>
            </a:pPr>
            <a:r>
              <a:rPr lang="en-GB" sz="1400" dirty="0">
                <a:solidFill>
                  <a:schemeClr val="bg1"/>
                </a:solidFill>
              </a:rPr>
              <a:t>Microbiology </a:t>
            </a:r>
          </a:p>
          <a:p>
            <a:pPr marL="285750" indent="-285750">
              <a:buFont typeface="Arial" panose="020B0604020202020204" pitchFamily="34" charset="0"/>
              <a:buChar char="•"/>
            </a:pPr>
            <a:r>
              <a:rPr lang="en-GB" sz="1400" dirty="0">
                <a:solidFill>
                  <a:schemeClr val="bg1"/>
                </a:solidFill>
              </a:rPr>
              <a:t>Bathymetry </a:t>
            </a:r>
          </a:p>
          <a:p>
            <a:pPr marL="285750" indent="-285750">
              <a:buFont typeface="Arial" panose="020B0604020202020204" pitchFamily="34" charset="0"/>
              <a:buChar char="•"/>
            </a:pPr>
            <a:r>
              <a:rPr lang="en-GB" sz="1400" dirty="0">
                <a:solidFill>
                  <a:schemeClr val="bg1"/>
                </a:solidFill>
              </a:rPr>
              <a:t>Science communication</a:t>
            </a:r>
          </a:p>
        </p:txBody>
      </p:sp>
    </p:spTree>
    <p:extLst>
      <p:ext uri="{BB962C8B-B14F-4D97-AF65-F5344CB8AC3E}">
        <p14:creationId xmlns:p14="http://schemas.microsoft.com/office/powerpoint/2010/main" val="4269589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people you might speak to:</a:t>
            </a:r>
          </a:p>
        </p:txBody>
      </p:sp>
      <p:graphicFrame>
        <p:nvGraphicFramePr>
          <p:cNvPr id="4" name="Content Placeholder 3"/>
          <p:cNvGraphicFramePr>
            <a:graphicFrameLocks/>
          </p:cNvGraphicFramePr>
          <p:nvPr>
            <p:extLst>
              <p:ext uri="{D42A27DB-BD31-4B8C-83A1-F6EECF244321}">
                <p14:modId xmlns:p14="http://schemas.microsoft.com/office/powerpoint/2010/main" val="3531216518"/>
              </p:ext>
            </p:extLst>
          </p:nvPr>
        </p:nvGraphicFramePr>
        <p:xfrm>
          <a:off x="457200" y="1200150"/>
          <a:ext cx="8219256"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14">
            <a:extLst>
              <a:ext uri="{FF2B5EF4-FFF2-40B4-BE49-F238E27FC236}">
                <a16:creationId xmlns:a16="http://schemas.microsoft.com/office/drawing/2014/main" id="{02D96F12-B69F-072C-14A7-A7A05175E590}"/>
              </a:ext>
            </a:extLst>
          </p:cNvPr>
          <p:cNvSpPr txBox="1"/>
          <p:nvPr/>
        </p:nvSpPr>
        <p:spPr>
          <a:xfrm>
            <a:off x="444536" y="2607805"/>
            <a:ext cx="2736304" cy="646331"/>
          </a:xfrm>
          <a:prstGeom prst="rect">
            <a:avLst/>
          </a:prstGeom>
          <a:noFill/>
        </p:spPr>
        <p:txBody>
          <a:bodyPr wrap="square" rtlCol="0">
            <a:spAutoFit/>
          </a:bodyPr>
          <a:lstStyle/>
          <a:p>
            <a:r>
              <a:rPr lang="pt-PT" b="1" dirty="0">
                <a:solidFill>
                  <a:schemeClr val="bg1"/>
                </a:solidFill>
              </a:rPr>
              <a:t>On board </a:t>
            </a:r>
            <a:r>
              <a:rPr lang="pt-PT" i="1" dirty="0">
                <a:solidFill>
                  <a:schemeClr val="accent5">
                    <a:lumMod val="40000"/>
                    <a:lumOff val="60000"/>
                  </a:schemeClr>
                </a:solidFill>
              </a:rPr>
              <a:t>or</a:t>
            </a:r>
            <a:r>
              <a:rPr lang="pt-PT" i="1" dirty="0">
                <a:solidFill>
                  <a:schemeClr val="bg1"/>
                </a:solidFill>
              </a:rPr>
              <a:t> </a:t>
            </a:r>
            <a:r>
              <a:rPr lang="pt-PT" b="1" dirty="0">
                <a:solidFill>
                  <a:schemeClr val="accent6"/>
                </a:solidFill>
              </a:rPr>
              <a:t>On land</a:t>
            </a:r>
            <a:endParaRPr lang="en-GB" b="1" dirty="0">
              <a:solidFill>
                <a:schemeClr val="accent6"/>
              </a:solidFill>
            </a:endParaRPr>
          </a:p>
          <a:p>
            <a:endParaRPr lang="en-GB" i="1" dirty="0">
              <a:solidFill>
                <a:schemeClr val="bg1"/>
              </a:solidFill>
            </a:endParaRPr>
          </a:p>
        </p:txBody>
      </p:sp>
    </p:spTree>
    <p:extLst>
      <p:ext uri="{BB962C8B-B14F-4D97-AF65-F5344CB8AC3E}">
        <p14:creationId xmlns:p14="http://schemas.microsoft.com/office/powerpoint/2010/main" val="173151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a:extLst>
              <a:ext uri="{FF2B5EF4-FFF2-40B4-BE49-F238E27FC236}">
                <a16:creationId xmlns:a16="http://schemas.microsoft.com/office/drawing/2014/main" id="{9C4AFCF0-99D1-23ED-F56C-C009BDB3F33F}"/>
              </a:ext>
            </a:extLst>
          </p:cNvPr>
          <p:cNvSpPr/>
          <p:nvPr/>
        </p:nvSpPr>
        <p:spPr>
          <a:xfrm>
            <a:off x="-7128" y="4467205"/>
            <a:ext cx="3001805" cy="6968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CCD50DE4-E386-4337-8915-A4AAE29F8D78}"/>
              </a:ext>
            </a:extLst>
          </p:cNvPr>
          <p:cNvGrpSpPr/>
          <p:nvPr/>
        </p:nvGrpSpPr>
        <p:grpSpPr>
          <a:xfrm>
            <a:off x="227627" y="1736007"/>
            <a:ext cx="3550466" cy="1771848"/>
            <a:chOff x="250723" y="1370754"/>
            <a:chExt cx="3674368" cy="1819940"/>
          </a:xfrm>
        </p:grpSpPr>
        <p:pic>
          <p:nvPicPr>
            <p:cNvPr id="6" name="Imagem 5" descr="Uma imagem com mapa&#10;&#10;Descrição gerada automaticamente">
              <a:extLst>
                <a:ext uri="{FF2B5EF4-FFF2-40B4-BE49-F238E27FC236}">
                  <a16:creationId xmlns:a16="http://schemas.microsoft.com/office/drawing/2014/main" id="{2406740C-2ACC-491D-BBDB-A4D5F83CD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723" y="1370754"/>
              <a:ext cx="3550467" cy="1819940"/>
            </a:xfrm>
            <a:prstGeom prst="rect">
              <a:avLst/>
            </a:prstGeom>
            <a:noFill/>
            <a:effectLst>
              <a:outerShdw blurRad="50800" dist="63500" dir="3600000" sx="101000" sy="101000" algn="tl" rotWithShape="0">
                <a:prstClr val="black">
                  <a:alpha val="32000"/>
                </a:prstClr>
              </a:outerShdw>
            </a:effectLst>
          </p:spPr>
        </p:pic>
        <p:sp>
          <p:nvSpPr>
            <p:cNvPr id="28" name="Rectangle 27">
              <a:extLst>
                <a:ext uri="{FF2B5EF4-FFF2-40B4-BE49-F238E27FC236}">
                  <a16:creationId xmlns:a16="http://schemas.microsoft.com/office/drawing/2014/main" id="{41CDF42F-CBAD-41D8-9D9B-778902B49867}"/>
                </a:ext>
              </a:extLst>
            </p:cNvPr>
            <p:cNvSpPr/>
            <p:nvPr/>
          </p:nvSpPr>
          <p:spPr>
            <a:xfrm>
              <a:off x="390936" y="1477589"/>
              <a:ext cx="1553175" cy="369332"/>
            </a:xfrm>
            <a:prstGeom prst="rect">
              <a:avLst/>
            </a:prstGeom>
            <a:noFill/>
            <a:effectLst/>
          </p:spPr>
          <p:txBody>
            <a:bodyPr wrap="square" lIns="91440" tIns="45720" rIns="91440" bIns="45720">
              <a:spAutoFit/>
            </a:bodyPr>
            <a:lstStyle/>
            <a:p>
              <a:r>
                <a:rPr lang="en-US" b="1" dirty="0">
                  <a:ln w="0">
                    <a:solidFill>
                      <a:srgbClr val="249CA3"/>
                    </a:solidFill>
                  </a:ln>
                  <a:solidFill>
                    <a:srgbClr val="DC3702"/>
                  </a:solidFill>
                  <a:effectLst>
                    <a:reflection blurRad="6350" stA="53000" endA="300" endPos="35500" dir="5400000" sy="-90000" algn="bl" rotWithShape="0"/>
                  </a:effectLst>
                </a:rPr>
                <a:t>55 members</a:t>
              </a:r>
            </a:p>
          </p:txBody>
        </p:sp>
        <p:sp>
          <p:nvSpPr>
            <p:cNvPr id="42" name="Rectangle 41">
              <a:extLst>
                <a:ext uri="{FF2B5EF4-FFF2-40B4-BE49-F238E27FC236}">
                  <a16:creationId xmlns:a16="http://schemas.microsoft.com/office/drawing/2014/main" id="{09B69344-E0C6-4AE0-8791-417924CCC3FC}"/>
                </a:ext>
              </a:extLst>
            </p:cNvPr>
            <p:cNvSpPr/>
            <p:nvPr/>
          </p:nvSpPr>
          <p:spPr>
            <a:xfrm>
              <a:off x="1561161" y="2617307"/>
              <a:ext cx="1553175" cy="369332"/>
            </a:xfrm>
            <a:prstGeom prst="rect">
              <a:avLst/>
            </a:prstGeom>
            <a:noFill/>
          </p:spPr>
          <p:txBody>
            <a:bodyPr wrap="square" lIns="91440" tIns="45720" rIns="91440" bIns="45720">
              <a:spAutoFit/>
            </a:bodyPr>
            <a:lstStyle/>
            <a:p>
              <a:r>
                <a:rPr lang="en-US" b="1" dirty="0">
                  <a:ln w="0">
                    <a:solidFill>
                      <a:srgbClr val="249CA3"/>
                    </a:solidFill>
                  </a:ln>
                  <a:solidFill>
                    <a:srgbClr val="DC3702"/>
                  </a:solidFill>
                  <a:effectLst>
                    <a:reflection blurRad="6350" stA="53000" endA="300" endPos="35500" dir="5400000" sy="-90000" algn="bl" rotWithShape="0"/>
                  </a:effectLst>
                </a:rPr>
                <a:t>6 continents</a:t>
              </a:r>
            </a:p>
          </p:txBody>
        </p:sp>
        <p:sp>
          <p:nvSpPr>
            <p:cNvPr id="45" name="Rectangle 44">
              <a:extLst>
                <a:ext uri="{FF2B5EF4-FFF2-40B4-BE49-F238E27FC236}">
                  <a16:creationId xmlns:a16="http://schemas.microsoft.com/office/drawing/2014/main" id="{C06AB4F0-732F-48C4-B767-3773C4B4B096}"/>
                </a:ext>
              </a:extLst>
            </p:cNvPr>
            <p:cNvSpPr/>
            <p:nvPr/>
          </p:nvSpPr>
          <p:spPr>
            <a:xfrm>
              <a:off x="2371916" y="1544145"/>
              <a:ext cx="1553175" cy="369332"/>
            </a:xfrm>
            <a:prstGeom prst="rect">
              <a:avLst/>
            </a:prstGeom>
            <a:noFill/>
          </p:spPr>
          <p:txBody>
            <a:bodyPr wrap="square" lIns="91440" tIns="45720" rIns="91440" bIns="45720">
              <a:spAutoFit/>
            </a:bodyPr>
            <a:lstStyle/>
            <a:p>
              <a:r>
                <a:rPr lang="en-US" b="1" dirty="0">
                  <a:ln w="0">
                    <a:solidFill>
                      <a:srgbClr val="249CA3"/>
                    </a:solidFill>
                  </a:ln>
                  <a:solidFill>
                    <a:srgbClr val="DC3702"/>
                  </a:solidFill>
                  <a:effectLst>
                    <a:reflection blurRad="6350" stA="53000" endA="300" endPos="35500" dir="5400000" sy="-90000" algn="bl" rotWithShape="0"/>
                  </a:effectLst>
                </a:rPr>
                <a:t>29 countries</a:t>
              </a:r>
            </a:p>
          </p:txBody>
        </p:sp>
      </p:grpSp>
      <p:sp>
        <p:nvSpPr>
          <p:cNvPr id="2" name="Content Placeholder 2">
            <a:extLst>
              <a:ext uri="{FF2B5EF4-FFF2-40B4-BE49-F238E27FC236}">
                <a16:creationId xmlns:a16="http://schemas.microsoft.com/office/drawing/2014/main" id="{35C49265-D403-2F3C-F362-3FE5C517987B}"/>
              </a:ext>
            </a:extLst>
          </p:cNvPr>
          <p:cNvSpPr txBox="1">
            <a:spLocks/>
          </p:cNvSpPr>
          <p:nvPr/>
        </p:nvSpPr>
        <p:spPr>
          <a:xfrm>
            <a:off x="124246" y="3608214"/>
            <a:ext cx="3550466" cy="83574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accent5">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a:t>POGO’s </a:t>
            </a:r>
            <a:r>
              <a:rPr lang="en-US" sz="1600" b="1"/>
              <a:t>goal</a:t>
            </a:r>
            <a:r>
              <a:rPr lang="en-GB" sz="1600" b="1"/>
              <a:t>: </a:t>
            </a:r>
            <a:r>
              <a:rPr lang="en-GB" sz="1600"/>
              <a:t>World-wide cooperation for a sustainable, state-of-the-art global ocean observing system that serves the needs of science and society. </a:t>
            </a:r>
            <a:endParaRPr lang="en-US" sz="1600"/>
          </a:p>
        </p:txBody>
      </p:sp>
      <p:sp>
        <p:nvSpPr>
          <p:cNvPr id="3" name="CaixaDeTexto 2">
            <a:extLst>
              <a:ext uri="{FF2B5EF4-FFF2-40B4-BE49-F238E27FC236}">
                <a16:creationId xmlns:a16="http://schemas.microsoft.com/office/drawing/2014/main" id="{652A97F6-625B-E27E-1335-3C65F892481A}"/>
              </a:ext>
            </a:extLst>
          </p:cNvPr>
          <p:cNvSpPr txBox="1"/>
          <p:nvPr/>
        </p:nvSpPr>
        <p:spPr>
          <a:xfrm>
            <a:off x="136632" y="989315"/>
            <a:ext cx="3643655" cy="646331"/>
          </a:xfrm>
          <a:prstGeom prst="rect">
            <a:avLst/>
          </a:prstGeom>
          <a:noFill/>
        </p:spPr>
        <p:txBody>
          <a:bodyPr wrap="square">
            <a:spAutoFit/>
          </a:bodyPr>
          <a:lstStyle/>
          <a:p>
            <a:r>
              <a:rPr lang="en-GB" sz="1200">
                <a:solidFill>
                  <a:schemeClr val="bg1"/>
                </a:solidFill>
              </a:rPr>
              <a:t>Created in 1999, POGO is an </a:t>
            </a:r>
            <a:r>
              <a:rPr lang="en-US" sz="1200">
                <a:solidFill>
                  <a:schemeClr val="bg1"/>
                </a:solidFill>
              </a:rPr>
              <a:t>international consortium</a:t>
            </a:r>
            <a:r>
              <a:rPr lang="en-CA" sz="1200">
                <a:solidFill>
                  <a:schemeClr val="bg1"/>
                </a:solidFill>
              </a:rPr>
              <a:t> of major oceanographic institutes, represented by their Directors.</a:t>
            </a:r>
            <a:r>
              <a:rPr lang="en-US" sz="1200">
                <a:solidFill>
                  <a:schemeClr val="bg1"/>
                </a:solidFill>
              </a:rPr>
              <a:t> </a:t>
            </a:r>
            <a:endParaRPr lang="en-GB" sz="1200">
              <a:solidFill>
                <a:schemeClr val="bg1"/>
              </a:solidFill>
            </a:endParaRPr>
          </a:p>
        </p:txBody>
      </p:sp>
      <p:sp>
        <p:nvSpPr>
          <p:cNvPr id="4" name="Content Placeholder 2">
            <a:extLst>
              <a:ext uri="{FF2B5EF4-FFF2-40B4-BE49-F238E27FC236}">
                <a16:creationId xmlns:a16="http://schemas.microsoft.com/office/drawing/2014/main" id="{68A19F48-4AA7-6AEF-F97B-699390304716}"/>
              </a:ext>
            </a:extLst>
          </p:cNvPr>
          <p:cNvSpPr txBox="1">
            <a:spLocks/>
          </p:cNvSpPr>
          <p:nvPr/>
        </p:nvSpPr>
        <p:spPr>
          <a:xfrm>
            <a:off x="118384" y="4467205"/>
            <a:ext cx="3785706" cy="316991"/>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accent5">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500" b="1">
                <a:effectLst/>
                <a:latin typeface="Calibri" panose="020F0502020204030204" pitchFamily="34" charset="0"/>
                <a:ea typeface="Calibri" panose="020F0502020204030204" pitchFamily="34" charset="0"/>
                <a:cs typeface="Times New Roman" panose="02020603050405020304" pitchFamily="18" charset="0"/>
              </a:rPr>
              <a:t>To achieve its goal, POGO focuses on 3 pillars:</a:t>
            </a:r>
            <a:endParaRPr lang="en-US" sz="1500" b="1"/>
          </a:p>
        </p:txBody>
      </p:sp>
      <p:grpSp>
        <p:nvGrpSpPr>
          <p:cNvPr id="5" name="Group 8">
            <a:extLst>
              <a:ext uri="{FF2B5EF4-FFF2-40B4-BE49-F238E27FC236}">
                <a16:creationId xmlns:a16="http://schemas.microsoft.com/office/drawing/2014/main" id="{8C9ED64D-D393-9786-9052-A19362603FE0}"/>
              </a:ext>
            </a:extLst>
          </p:cNvPr>
          <p:cNvGrpSpPr/>
          <p:nvPr/>
        </p:nvGrpSpPr>
        <p:grpSpPr>
          <a:xfrm>
            <a:off x="227627" y="125321"/>
            <a:ext cx="3676561" cy="607162"/>
            <a:chOff x="72031" y="126044"/>
            <a:chExt cx="3676561" cy="607162"/>
          </a:xfrm>
        </p:grpSpPr>
        <p:sp>
          <p:nvSpPr>
            <p:cNvPr id="7" name="Title 1">
              <a:extLst>
                <a:ext uri="{FF2B5EF4-FFF2-40B4-BE49-F238E27FC236}">
                  <a16:creationId xmlns:a16="http://schemas.microsoft.com/office/drawing/2014/main" id="{D83978EC-1DD3-73AC-132D-E91F226FF9E7}"/>
                </a:ext>
              </a:extLst>
            </p:cNvPr>
            <p:cNvSpPr txBox="1">
              <a:spLocks/>
            </p:cNvSpPr>
            <p:nvPr/>
          </p:nvSpPr>
          <p:spPr>
            <a:xfrm>
              <a:off x="1545281" y="187225"/>
              <a:ext cx="2203311" cy="421555"/>
            </a:xfrm>
            <a:prstGeom prst="rect">
              <a:avLst/>
            </a:prstGeom>
          </p:spPr>
          <p:txBody>
            <a:bodyPr anchor="ct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pPr algn="l"/>
              <a:r>
                <a:rPr lang="en-GB" sz="2800"/>
                <a:t>: a snapshot</a:t>
              </a:r>
              <a:endParaRPr lang="en-US" sz="2800"/>
            </a:p>
          </p:txBody>
        </p:sp>
        <p:pic>
          <p:nvPicPr>
            <p:cNvPr id="8" name="Picture 6" descr="Icon&#10;&#10;Description automatically generated">
              <a:extLst>
                <a:ext uri="{FF2B5EF4-FFF2-40B4-BE49-F238E27FC236}">
                  <a16:creationId xmlns:a16="http://schemas.microsoft.com/office/drawing/2014/main" id="{0341C659-ED6B-5683-EFE7-9227617EC2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31" y="126044"/>
              <a:ext cx="1547641" cy="607162"/>
            </a:xfrm>
            <a:prstGeom prst="rect">
              <a:avLst/>
            </a:prstGeom>
          </p:spPr>
        </p:pic>
      </p:grpSp>
      <p:pic>
        <p:nvPicPr>
          <p:cNvPr id="15" name="Picture 4">
            <a:extLst>
              <a:ext uri="{FF2B5EF4-FFF2-40B4-BE49-F238E27FC236}">
                <a16:creationId xmlns:a16="http://schemas.microsoft.com/office/drawing/2014/main" id="{A5C9D6B0-2F01-3468-D1BE-B49BA0938F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520" y="693676"/>
            <a:ext cx="3511313" cy="247290"/>
          </a:xfrm>
          <a:prstGeom prst="rect">
            <a:avLst/>
          </a:prstGeom>
        </p:spPr>
      </p:pic>
      <p:sp>
        <p:nvSpPr>
          <p:cNvPr id="16" name="Seta: Divisa 15">
            <a:extLst>
              <a:ext uri="{FF2B5EF4-FFF2-40B4-BE49-F238E27FC236}">
                <a16:creationId xmlns:a16="http://schemas.microsoft.com/office/drawing/2014/main" id="{F5BB5A5F-26FE-D948-E939-5923771571E8}"/>
              </a:ext>
            </a:extLst>
          </p:cNvPr>
          <p:cNvSpPr/>
          <p:nvPr/>
        </p:nvSpPr>
        <p:spPr>
          <a:xfrm>
            <a:off x="-6878" y="4856260"/>
            <a:ext cx="9150877" cy="307778"/>
          </a:xfrm>
          <a:prstGeom prst="chevron">
            <a:avLst>
              <a:gd name="adj" fmla="val 0"/>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 name="Agrupar 16">
            <a:extLst>
              <a:ext uri="{FF2B5EF4-FFF2-40B4-BE49-F238E27FC236}">
                <a16:creationId xmlns:a16="http://schemas.microsoft.com/office/drawing/2014/main" id="{3B22A294-851A-126C-1E8D-5A0773240200}"/>
              </a:ext>
            </a:extLst>
          </p:cNvPr>
          <p:cNvGrpSpPr/>
          <p:nvPr/>
        </p:nvGrpSpPr>
        <p:grpSpPr>
          <a:xfrm>
            <a:off x="168521" y="4838980"/>
            <a:ext cx="1919999" cy="325058"/>
            <a:chOff x="7144836" y="4802730"/>
            <a:chExt cx="1919999" cy="325058"/>
          </a:xfrm>
        </p:grpSpPr>
        <p:sp>
          <p:nvSpPr>
            <p:cNvPr id="18" name="Content Placeholder 2">
              <a:extLst>
                <a:ext uri="{FF2B5EF4-FFF2-40B4-BE49-F238E27FC236}">
                  <a16:creationId xmlns:a16="http://schemas.microsoft.com/office/drawing/2014/main" id="{BEA4C138-4744-CF13-CF4B-3BEF4B749741}"/>
                </a:ext>
              </a:extLst>
            </p:cNvPr>
            <p:cNvSpPr txBox="1">
              <a:spLocks/>
            </p:cNvSpPr>
            <p:nvPr/>
          </p:nvSpPr>
          <p:spPr>
            <a:xfrm>
              <a:off x="7264635" y="4802730"/>
              <a:ext cx="1800200" cy="325058"/>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baseline="0">
                  <a:solidFill>
                    <a:schemeClr val="accent5">
                      <a:lumMod val="50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baseline="0">
                  <a:solidFill>
                    <a:schemeClr val="accent5">
                      <a:lumMod val="50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baseline="0">
                  <a:solidFill>
                    <a:schemeClr val="accent5">
                      <a:lumMod val="50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baseline="0">
                  <a:solidFill>
                    <a:schemeClr val="accent5">
                      <a:lumMod val="50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baseline="0">
                  <a:solidFill>
                    <a:schemeClr val="accent5">
                      <a:lumMod val="50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defTabSz="358766">
                <a:spcBef>
                  <a:spcPts val="0"/>
                </a:spcBef>
                <a:buFont typeface="Arial" panose="020B0604020202020204" pitchFamily="34" charset="0"/>
                <a:buNone/>
              </a:pPr>
              <a:r>
                <a:rPr lang="en-US" sz="1400" b="1">
                  <a:solidFill>
                    <a:schemeClr val="tx1"/>
                  </a:solidFill>
                </a:rPr>
                <a:t>www.pogo-ocean.org</a:t>
              </a:r>
            </a:p>
          </p:txBody>
        </p:sp>
        <p:pic>
          <p:nvPicPr>
            <p:cNvPr id="19" name="Picture 8">
              <a:extLst>
                <a:ext uri="{FF2B5EF4-FFF2-40B4-BE49-F238E27FC236}">
                  <a16:creationId xmlns:a16="http://schemas.microsoft.com/office/drawing/2014/main" id="{BC4E47C9-4074-41FD-EB91-870C1AF35BF7}"/>
                </a:ext>
              </a:extLst>
            </p:cNvPr>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7144836" y="4883464"/>
              <a:ext cx="179515" cy="16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Agrupar 19">
            <a:extLst>
              <a:ext uri="{FF2B5EF4-FFF2-40B4-BE49-F238E27FC236}">
                <a16:creationId xmlns:a16="http://schemas.microsoft.com/office/drawing/2014/main" id="{FDF8E37E-D27F-C950-6F90-8A6454AAF20D}"/>
              </a:ext>
            </a:extLst>
          </p:cNvPr>
          <p:cNvGrpSpPr/>
          <p:nvPr/>
        </p:nvGrpSpPr>
        <p:grpSpPr>
          <a:xfrm>
            <a:off x="2275645" y="4856261"/>
            <a:ext cx="2080331" cy="307777"/>
            <a:chOff x="173114" y="4802730"/>
            <a:chExt cx="2080331" cy="307777"/>
          </a:xfrm>
        </p:grpSpPr>
        <p:pic>
          <p:nvPicPr>
            <p:cNvPr id="21" name="Picture 4">
              <a:extLst>
                <a:ext uri="{FF2B5EF4-FFF2-40B4-BE49-F238E27FC236}">
                  <a16:creationId xmlns:a16="http://schemas.microsoft.com/office/drawing/2014/main" id="{C2FF9280-24DD-1EAB-CDED-755959BEF0FB}"/>
                </a:ext>
              </a:extLst>
            </p:cNvPr>
            <p:cNvPicPr>
              <a:picLocks noChangeAspect="1" noChangeArrowheads="1"/>
            </p:cNvPicPr>
            <p:nvPr/>
          </p:nvPicPr>
          <p:blipFill>
            <a:blip r:embed="rId7" cstate="screen">
              <a:lum bright="70000" contrast="-70000"/>
              <a:extLst>
                <a:ext uri="{28A0092B-C50C-407E-A947-70E740481C1C}">
                  <a14:useLocalDpi xmlns:a14="http://schemas.microsoft.com/office/drawing/2010/main"/>
                </a:ext>
              </a:extLst>
            </a:blip>
            <a:srcRect/>
            <a:stretch>
              <a:fillRect/>
            </a:stretch>
          </p:blipFill>
          <p:spPr bwMode="auto">
            <a:xfrm>
              <a:off x="173114" y="4881311"/>
              <a:ext cx="179515" cy="16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aixaDeTexto 21">
              <a:extLst>
                <a:ext uri="{FF2B5EF4-FFF2-40B4-BE49-F238E27FC236}">
                  <a16:creationId xmlns:a16="http://schemas.microsoft.com/office/drawing/2014/main" id="{402A8B18-C4C0-6DC2-AAB0-3B60D371FFF9}"/>
                </a:ext>
              </a:extLst>
            </p:cNvPr>
            <p:cNvSpPr txBox="1"/>
            <p:nvPr/>
          </p:nvSpPr>
          <p:spPr>
            <a:xfrm>
              <a:off x="302252" y="4802730"/>
              <a:ext cx="1951193" cy="307777"/>
            </a:xfrm>
            <a:prstGeom prst="rect">
              <a:avLst/>
            </a:prstGeom>
            <a:noFill/>
          </p:spPr>
          <p:txBody>
            <a:bodyPr wrap="square">
              <a:spAutoFit/>
            </a:bodyPr>
            <a:lstStyle/>
            <a:p>
              <a:pPr marL="0" indent="0" defTabSz="358766">
                <a:spcBef>
                  <a:spcPts val="0"/>
                </a:spcBef>
                <a:buFont typeface="Arial" panose="020B0604020202020204" pitchFamily="34" charset="0"/>
                <a:buNone/>
              </a:pPr>
              <a:r>
                <a:rPr lang="en-US" sz="1400" b="1"/>
                <a:t>pogoadmin@pml.ac.uk</a:t>
              </a:r>
            </a:p>
          </p:txBody>
        </p:sp>
      </p:grpSp>
      <p:grpSp>
        <p:nvGrpSpPr>
          <p:cNvPr id="23" name="Agrupar 22">
            <a:extLst>
              <a:ext uri="{FF2B5EF4-FFF2-40B4-BE49-F238E27FC236}">
                <a16:creationId xmlns:a16="http://schemas.microsoft.com/office/drawing/2014/main" id="{A48350F3-7ACD-1CEB-F9FE-B1E6EC99421C}"/>
              </a:ext>
            </a:extLst>
          </p:cNvPr>
          <p:cNvGrpSpPr/>
          <p:nvPr/>
        </p:nvGrpSpPr>
        <p:grpSpPr>
          <a:xfrm>
            <a:off x="4505910" y="4856261"/>
            <a:ext cx="1533546" cy="307777"/>
            <a:chOff x="2380569" y="4801375"/>
            <a:chExt cx="1533546" cy="307777"/>
          </a:xfrm>
        </p:grpSpPr>
        <p:pic>
          <p:nvPicPr>
            <p:cNvPr id="24" name="Picture 9">
              <a:extLst>
                <a:ext uri="{FF2B5EF4-FFF2-40B4-BE49-F238E27FC236}">
                  <a16:creationId xmlns:a16="http://schemas.microsoft.com/office/drawing/2014/main" id="{E2404370-8417-84CB-298F-285212845DDE}"/>
                </a:ext>
              </a:extLst>
            </p:cNvPr>
            <p:cNvPicPr>
              <a:picLocks noChangeAspect="1" noChangeArrowheads="1"/>
            </p:cNvPicPr>
            <p:nvPr/>
          </p:nvPicPr>
          <p:blipFill>
            <a:blip r:embed="rId8" cstate="screen">
              <a:lum bright="70000" contrast="-70000"/>
              <a:extLst>
                <a:ext uri="{28A0092B-C50C-407E-A947-70E740481C1C}">
                  <a14:useLocalDpi xmlns:a14="http://schemas.microsoft.com/office/drawing/2010/main"/>
                </a:ext>
              </a:extLst>
            </a:blip>
            <a:srcRect/>
            <a:stretch>
              <a:fillRect/>
            </a:stretch>
          </p:blipFill>
          <p:spPr bwMode="auto">
            <a:xfrm>
              <a:off x="2380569" y="4883464"/>
              <a:ext cx="217308" cy="16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ixaDeTexto 24">
              <a:extLst>
                <a:ext uri="{FF2B5EF4-FFF2-40B4-BE49-F238E27FC236}">
                  <a16:creationId xmlns:a16="http://schemas.microsoft.com/office/drawing/2014/main" id="{D9212A45-A2A6-FFD3-0777-340D862EBFAF}"/>
                </a:ext>
              </a:extLst>
            </p:cNvPr>
            <p:cNvSpPr txBox="1"/>
            <p:nvPr/>
          </p:nvSpPr>
          <p:spPr>
            <a:xfrm>
              <a:off x="2528351" y="4801375"/>
              <a:ext cx="1385764" cy="307777"/>
            </a:xfrm>
            <a:prstGeom prst="rect">
              <a:avLst/>
            </a:prstGeom>
            <a:noFill/>
          </p:spPr>
          <p:txBody>
            <a:bodyPr wrap="square">
              <a:spAutoFit/>
            </a:bodyPr>
            <a:lstStyle/>
            <a:p>
              <a:pPr marL="0" indent="0" defTabSz="358766">
                <a:spcBef>
                  <a:spcPts val="0"/>
                </a:spcBef>
                <a:buFont typeface="Arial" panose="020B0604020202020204" pitchFamily="34" charset="0"/>
                <a:buNone/>
              </a:pPr>
              <a:r>
                <a:rPr lang="en-US" sz="1400" err="1"/>
                <a:t>POGO_Ocean</a:t>
              </a:r>
              <a:endParaRPr lang="en-US" sz="1400"/>
            </a:p>
          </p:txBody>
        </p:sp>
      </p:grpSp>
      <p:grpSp>
        <p:nvGrpSpPr>
          <p:cNvPr id="26" name="Agrupar 25">
            <a:extLst>
              <a:ext uri="{FF2B5EF4-FFF2-40B4-BE49-F238E27FC236}">
                <a16:creationId xmlns:a16="http://schemas.microsoft.com/office/drawing/2014/main" id="{3A0D62D7-4604-185F-E526-253C667AFC5F}"/>
              </a:ext>
            </a:extLst>
          </p:cNvPr>
          <p:cNvGrpSpPr/>
          <p:nvPr/>
        </p:nvGrpSpPr>
        <p:grpSpPr>
          <a:xfrm>
            <a:off x="6162778" y="4856261"/>
            <a:ext cx="1793598" cy="307777"/>
            <a:chOff x="3678677" y="4826760"/>
            <a:chExt cx="1793598" cy="307777"/>
          </a:xfrm>
        </p:grpSpPr>
        <p:pic>
          <p:nvPicPr>
            <p:cNvPr id="27" name="Picture 6">
              <a:extLst>
                <a:ext uri="{FF2B5EF4-FFF2-40B4-BE49-F238E27FC236}">
                  <a16:creationId xmlns:a16="http://schemas.microsoft.com/office/drawing/2014/main" id="{AD706972-DCA9-0365-3976-652A58069CB7}"/>
                </a:ext>
              </a:extLst>
            </p:cNvPr>
            <p:cNvPicPr>
              <a:picLocks noChangeAspect="1" noChangeArrowheads="1"/>
            </p:cNvPicPr>
            <p:nvPr/>
          </p:nvPicPr>
          <p:blipFill>
            <a:blip r:embed="rId9" cstate="screen">
              <a:lum bright="70000" contrast="-70000"/>
              <a:extLst>
                <a:ext uri="{28A0092B-C50C-407E-A947-70E740481C1C}">
                  <a14:useLocalDpi xmlns:a14="http://schemas.microsoft.com/office/drawing/2010/main"/>
                </a:ext>
              </a:extLst>
            </a:blip>
            <a:srcRect/>
            <a:stretch>
              <a:fillRect/>
            </a:stretch>
          </p:blipFill>
          <p:spPr bwMode="auto">
            <a:xfrm>
              <a:off x="3678677" y="4898853"/>
              <a:ext cx="179515" cy="16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aixaDeTexto 28">
              <a:extLst>
                <a:ext uri="{FF2B5EF4-FFF2-40B4-BE49-F238E27FC236}">
                  <a16:creationId xmlns:a16="http://schemas.microsoft.com/office/drawing/2014/main" id="{AC760686-5359-FF55-7431-FD7E7E1408AD}"/>
                </a:ext>
              </a:extLst>
            </p:cNvPr>
            <p:cNvSpPr txBox="1"/>
            <p:nvPr/>
          </p:nvSpPr>
          <p:spPr>
            <a:xfrm>
              <a:off x="3798479" y="4826760"/>
              <a:ext cx="1673796" cy="307777"/>
            </a:xfrm>
            <a:prstGeom prst="rect">
              <a:avLst/>
            </a:prstGeom>
            <a:noFill/>
          </p:spPr>
          <p:txBody>
            <a:bodyPr wrap="square">
              <a:spAutoFit/>
            </a:bodyPr>
            <a:lstStyle/>
            <a:p>
              <a:pPr marL="0" indent="0" defTabSz="358766">
                <a:spcBef>
                  <a:spcPts val="0"/>
                </a:spcBef>
                <a:buFont typeface="Arial" panose="020B0604020202020204" pitchFamily="34" charset="0"/>
                <a:buNone/>
              </a:pPr>
              <a:r>
                <a:rPr lang="en-US" sz="1400" err="1"/>
                <a:t>POGO.Ocean</a:t>
              </a:r>
              <a:endParaRPr lang="en-US" sz="1400"/>
            </a:p>
          </p:txBody>
        </p:sp>
      </p:grpSp>
      <p:grpSp>
        <p:nvGrpSpPr>
          <p:cNvPr id="30" name="Agrupar 29">
            <a:extLst>
              <a:ext uri="{FF2B5EF4-FFF2-40B4-BE49-F238E27FC236}">
                <a16:creationId xmlns:a16="http://schemas.microsoft.com/office/drawing/2014/main" id="{3D168205-FAAC-F46C-9CE7-8E41F3B761ED}"/>
              </a:ext>
            </a:extLst>
          </p:cNvPr>
          <p:cNvGrpSpPr/>
          <p:nvPr/>
        </p:nvGrpSpPr>
        <p:grpSpPr>
          <a:xfrm>
            <a:off x="7739131" y="4856261"/>
            <a:ext cx="1784097" cy="307777"/>
            <a:chOff x="5420452" y="4826760"/>
            <a:chExt cx="1784097" cy="307777"/>
          </a:xfrm>
        </p:grpSpPr>
        <p:pic>
          <p:nvPicPr>
            <p:cNvPr id="31" name="Picture 2">
              <a:extLst>
                <a:ext uri="{FF2B5EF4-FFF2-40B4-BE49-F238E27FC236}">
                  <a16:creationId xmlns:a16="http://schemas.microsoft.com/office/drawing/2014/main" id="{CC08466F-9BD8-02C0-D42C-0F769BF3F380}"/>
                </a:ext>
              </a:extLst>
            </p:cNvPr>
            <p:cNvPicPr>
              <a:picLocks noChangeAspect="1" noChangeArrowheads="1"/>
            </p:cNvPicPr>
            <p:nvPr/>
          </p:nvPicPr>
          <p:blipFill>
            <a:blip r:embed="rId10" cstate="screen">
              <a:lum bright="70000" contrast="-70000"/>
              <a:extLst>
                <a:ext uri="{28A0092B-C50C-407E-A947-70E740481C1C}">
                  <a14:useLocalDpi xmlns:a14="http://schemas.microsoft.com/office/drawing/2010/main"/>
                </a:ext>
              </a:extLst>
            </a:blip>
            <a:srcRect/>
            <a:stretch/>
          </p:blipFill>
          <p:spPr bwMode="auto">
            <a:xfrm>
              <a:off x="5420452" y="4899587"/>
              <a:ext cx="162123" cy="162123"/>
            </a:xfrm>
            <a:prstGeom prst="rect">
              <a:avLst/>
            </a:prstGeom>
            <a:noFill/>
            <a:extLst>
              <a:ext uri="{909E8E84-426E-40DD-AFC4-6F175D3DCCD1}">
                <a14:hiddenFill xmlns:a14="http://schemas.microsoft.com/office/drawing/2010/main">
                  <a:solidFill>
                    <a:srgbClr val="FFFFFF"/>
                  </a:solidFill>
                </a14:hiddenFill>
              </a:ext>
            </a:extLst>
          </p:spPr>
        </p:pic>
        <p:sp>
          <p:nvSpPr>
            <p:cNvPr id="33" name="CaixaDeTexto 32">
              <a:extLst>
                <a:ext uri="{FF2B5EF4-FFF2-40B4-BE49-F238E27FC236}">
                  <a16:creationId xmlns:a16="http://schemas.microsoft.com/office/drawing/2014/main" id="{23334615-9103-797A-4FF6-F49F03D8586C}"/>
                </a:ext>
              </a:extLst>
            </p:cNvPr>
            <p:cNvSpPr txBox="1"/>
            <p:nvPr/>
          </p:nvSpPr>
          <p:spPr>
            <a:xfrm>
              <a:off x="5530753" y="4826760"/>
              <a:ext cx="1673796" cy="307777"/>
            </a:xfrm>
            <a:prstGeom prst="rect">
              <a:avLst/>
            </a:prstGeom>
            <a:noFill/>
          </p:spPr>
          <p:txBody>
            <a:bodyPr wrap="square">
              <a:spAutoFit/>
            </a:bodyPr>
            <a:lstStyle/>
            <a:p>
              <a:pPr marL="0" indent="0" defTabSz="358766">
                <a:spcBef>
                  <a:spcPts val="0"/>
                </a:spcBef>
                <a:buFont typeface="Arial" panose="020B0604020202020204" pitchFamily="34" charset="0"/>
                <a:buNone/>
              </a:pPr>
              <a:r>
                <a:rPr lang="en-US" sz="1400" err="1"/>
                <a:t>pogo_ocean</a:t>
              </a:r>
              <a:endParaRPr lang="en-US" sz="1400"/>
            </a:p>
          </p:txBody>
        </p:sp>
      </p:grpSp>
      <p:grpSp>
        <p:nvGrpSpPr>
          <p:cNvPr id="77" name="Agrupar 76">
            <a:extLst>
              <a:ext uri="{FF2B5EF4-FFF2-40B4-BE49-F238E27FC236}">
                <a16:creationId xmlns:a16="http://schemas.microsoft.com/office/drawing/2014/main" id="{3A305A4E-4E5C-C102-C8A6-FA520DDD95B4}"/>
              </a:ext>
            </a:extLst>
          </p:cNvPr>
          <p:cNvGrpSpPr/>
          <p:nvPr/>
        </p:nvGrpSpPr>
        <p:grpSpPr>
          <a:xfrm>
            <a:off x="4067944" y="399482"/>
            <a:ext cx="1680156" cy="4260499"/>
            <a:chOff x="4168186" y="399482"/>
            <a:chExt cx="1680156" cy="4260499"/>
          </a:xfrm>
        </p:grpSpPr>
        <p:sp>
          <p:nvSpPr>
            <p:cNvPr id="36" name="Retângulo 35">
              <a:extLst>
                <a:ext uri="{FF2B5EF4-FFF2-40B4-BE49-F238E27FC236}">
                  <a16:creationId xmlns:a16="http://schemas.microsoft.com/office/drawing/2014/main" id="{993809CB-A5C1-CE88-7593-C5AA1CBA4FB0}"/>
                </a:ext>
              </a:extLst>
            </p:cNvPr>
            <p:cNvSpPr/>
            <p:nvPr/>
          </p:nvSpPr>
          <p:spPr>
            <a:xfrm>
              <a:off x="4240805" y="2272893"/>
              <a:ext cx="1564339" cy="2387088"/>
            </a:xfrm>
            <a:prstGeom prst="rect">
              <a:avLst/>
            </a:prstGeom>
            <a:solidFill>
              <a:srgbClr val="309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aixaDeTexto 38">
              <a:extLst>
                <a:ext uri="{FF2B5EF4-FFF2-40B4-BE49-F238E27FC236}">
                  <a16:creationId xmlns:a16="http://schemas.microsoft.com/office/drawing/2014/main" id="{3F1BD916-E042-114A-7B86-66774627A5EF}"/>
                </a:ext>
              </a:extLst>
            </p:cNvPr>
            <p:cNvSpPr txBox="1"/>
            <p:nvPr/>
          </p:nvSpPr>
          <p:spPr>
            <a:xfrm>
              <a:off x="4224551" y="2427734"/>
              <a:ext cx="1572268" cy="376879"/>
            </a:xfrm>
            <a:prstGeom prst="rect">
              <a:avLst/>
            </a:prstGeom>
            <a:noFill/>
          </p:spPr>
          <p:txBody>
            <a:bodyPr wrap="square">
              <a:spAutoFit/>
            </a:bodyPr>
            <a:lstStyle/>
            <a:p>
              <a:pPr algn="ctr">
                <a:lnSpc>
                  <a:spcPts val="900"/>
                </a:lnSpc>
              </a:pPr>
              <a:r>
                <a:rPr lang="en-GB" sz="1100" b="1" i="1" dirty="0">
                  <a:effectLst/>
                  <a:latin typeface="Calibri" panose="020F0502020204030204" pitchFamily="34" charset="0"/>
                  <a:ea typeface="Calibri" panose="020F0502020204030204" pitchFamily="34" charset="0"/>
                  <a:cs typeface="Helvetica" panose="020B0604020202020204" pitchFamily="34" charset="0"/>
                </a:rPr>
                <a:t>Embracing &amp; funding new technologies</a:t>
              </a:r>
              <a:endParaRPr lang="en-GB" sz="1100" b="1" i="1" dirty="0"/>
            </a:p>
          </p:txBody>
        </p:sp>
        <p:sp>
          <p:nvSpPr>
            <p:cNvPr id="44" name="CaixaDeTexto 43">
              <a:extLst>
                <a:ext uri="{FF2B5EF4-FFF2-40B4-BE49-F238E27FC236}">
                  <a16:creationId xmlns:a16="http://schemas.microsoft.com/office/drawing/2014/main" id="{5BDD5EF1-7955-4D6F-397D-AFCC3FD8A5D8}"/>
                </a:ext>
              </a:extLst>
            </p:cNvPr>
            <p:cNvSpPr txBox="1"/>
            <p:nvPr/>
          </p:nvSpPr>
          <p:spPr>
            <a:xfrm>
              <a:off x="4237842" y="2992128"/>
              <a:ext cx="1581005" cy="1451830"/>
            </a:xfrm>
            <a:prstGeom prst="rect">
              <a:avLst/>
            </a:prstGeom>
            <a:noFill/>
          </p:spPr>
          <p:txBody>
            <a:bodyPr wrap="square">
              <a:spAutoFit/>
            </a:bodyPr>
            <a:lstStyle/>
            <a:p>
              <a:r>
                <a:rPr lang="en-GB" sz="1100" b="1" dirty="0">
                  <a:effectLst/>
                  <a:latin typeface="+mj-lt"/>
                  <a:ea typeface="Calibri" panose="020F0502020204030204" pitchFamily="34" charset="0"/>
                  <a:cs typeface="Helvetica" panose="020B0604020202020204" pitchFamily="34" charset="0"/>
                </a:rPr>
                <a:t>Activities:</a:t>
              </a:r>
            </a:p>
            <a:p>
              <a:pPr marL="72000" indent="-72000">
                <a:buFont typeface="Arial" panose="020B0604020202020204" pitchFamily="34" charset="0"/>
                <a:buChar char="•"/>
              </a:pPr>
              <a:r>
                <a:rPr lang="en-GB" sz="1100" dirty="0">
                  <a:latin typeface="+mj-lt"/>
                </a:rPr>
                <a:t>Workshops</a:t>
              </a:r>
            </a:p>
            <a:p>
              <a:pPr marL="72000" indent="-72000">
                <a:buFont typeface="Arial" panose="020B0604020202020204" pitchFamily="34" charset="0"/>
                <a:buChar char="•"/>
              </a:pPr>
              <a:r>
                <a:rPr lang="en-GB" sz="1100" dirty="0">
                  <a:latin typeface="+mj-lt"/>
                </a:rPr>
                <a:t>Seed funding for innovative projects &amp; working groups</a:t>
              </a:r>
            </a:p>
            <a:p>
              <a:pPr marL="72000" indent="-72000">
                <a:buFont typeface="Arial" panose="020B0604020202020204" pitchFamily="34" charset="0"/>
                <a:buChar char="•"/>
              </a:pPr>
              <a:r>
                <a:rPr lang="en-GB" sz="1100" dirty="0">
                  <a:latin typeface="+mj-lt"/>
                </a:rPr>
                <a:t>Partnering with other key ocean organisations</a:t>
              </a:r>
            </a:p>
          </p:txBody>
        </p:sp>
        <p:pic>
          <p:nvPicPr>
            <p:cNvPr id="52" name="Imagem 51">
              <a:extLst>
                <a:ext uri="{FF2B5EF4-FFF2-40B4-BE49-F238E27FC236}">
                  <a16:creationId xmlns:a16="http://schemas.microsoft.com/office/drawing/2014/main" id="{DD8F1B56-4E3F-92B7-AF4C-738E704E5AB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168186" y="399482"/>
              <a:ext cx="1680156" cy="1880825"/>
            </a:xfrm>
            <a:prstGeom prst="rect">
              <a:avLst/>
            </a:prstGeom>
            <a:effectLst>
              <a:outerShdw blurRad="50800" dist="38100" dir="2700000" algn="tl" rotWithShape="0">
                <a:prstClr val="black">
                  <a:alpha val="40000"/>
                </a:prstClr>
              </a:outerShdw>
            </a:effectLst>
          </p:spPr>
        </p:pic>
        <p:sp>
          <p:nvSpPr>
            <p:cNvPr id="59" name="CaixaDeTexto 58">
              <a:extLst>
                <a:ext uri="{FF2B5EF4-FFF2-40B4-BE49-F238E27FC236}">
                  <a16:creationId xmlns:a16="http://schemas.microsoft.com/office/drawing/2014/main" id="{0AD3979E-63CD-4A25-C997-469A410756D4}"/>
                </a:ext>
              </a:extLst>
            </p:cNvPr>
            <p:cNvSpPr txBox="1"/>
            <p:nvPr/>
          </p:nvSpPr>
          <p:spPr>
            <a:xfrm>
              <a:off x="4391395" y="1787966"/>
              <a:ext cx="1288959" cy="461665"/>
            </a:xfrm>
            <a:prstGeom prst="rect">
              <a:avLst/>
            </a:prstGeom>
            <a:noFill/>
          </p:spPr>
          <p:txBody>
            <a:bodyPr wrap="square" rtlCol="0">
              <a:spAutoFit/>
            </a:bodyPr>
            <a:lstStyle/>
            <a:p>
              <a:pPr algn="ctr"/>
              <a:r>
                <a:rPr lang="pt-PT" sz="1200" b="1" dirty="0"/>
                <a:t>Innovation in ocean observing</a:t>
              </a:r>
              <a:endParaRPr lang="en-GB" sz="1200" b="1" dirty="0"/>
            </a:p>
          </p:txBody>
        </p:sp>
        <p:sp>
          <p:nvSpPr>
            <p:cNvPr id="76" name="Oval 75">
              <a:extLst>
                <a:ext uri="{FF2B5EF4-FFF2-40B4-BE49-F238E27FC236}">
                  <a16:creationId xmlns:a16="http://schemas.microsoft.com/office/drawing/2014/main" id="{0A1CEC71-5636-A129-28F5-572D49E5C945}"/>
                </a:ext>
              </a:extLst>
            </p:cNvPr>
            <p:cNvSpPr/>
            <p:nvPr/>
          </p:nvSpPr>
          <p:spPr>
            <a:xfrm>
              <a:off x="4535720" y="674435"/>
              <a:ext cx="945088" cy="946800"/>
            </a:xfrm>
            <a:prstGeom prst="ellipse">
              <a:avLst/>
            </a:prstGeom>
            <a:blipFill dpi="0" rotWithShape="1">
              <a:blip r:embed="rId12" cstate="screen">
                <a:extLst>
                  <a:ext uri="{28A0092B-C50C-407E-A947-70E740481C1C}">
                    <a14:useLocalDpi xmlns:a14="http://schemas.microsoft.com/office/drawing/2010/main"/>
                  </a:ext>
                </a:extLst>
              </a:blip>
              <a:srcRect/>
              <a:stretch>
                <a:fillRect l="2000" t="1000" r="2000"/>
              </a:stretch>
            </a:blipFill>
            <a:ln w="38100">
              <a:solidFill>
                <a:srgbClr val="098AC6">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32" descr="A picture containing shape&#10;&#10;Description automatically generated">
              <a:extLst>
                <a:ext uri="{FF2B5EF4-FFF2-40B4-BE49-F238E27FC236}">
                  <a16:creationId xmlns:a16="http://schemas.microsoft.com/office/drawing/2014/main" id="{06BB1F2E-2CA7-BBBB-A1CC-AC2928EB16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11788" y="919742"/>
              <a:ext cx="324680" cy="747344"/>
            </a:xfrm>
            <a:prstGeom prst="rect">
              <a:avLst/>
            </a:prstGeom>
            <a:effectLst>
              <a:outerShdw blurRad="63500" sx="102000" sy="102000" algn="ctr" rotWithShape="0">
                <a:prstClr val="black">
                  <a:alpha val="40000"/>
                </a:prstClr>
              </a:outerShdw>
              <a:reflection blurRad="6350" stA="50000" endA="300" endPos="90000" dist="50800" dir="5400000" sy="-100000" algn="bl" rotWithShape="0"/>
            </a:effectLst>
          </p:spPr>
        </p:pic>
      </p:grpSp>
      <p:grpSp>
        <p:nvGrpSpPr>
          <p:cNvPr id="78" name="Agrupar 77">
            <a:extLst>
              <a:ext uri="{FF2B5EF4-FFF2-40B4-BE49-F238E27FC236}">
                <a16:creationId xmlns:a16="http://schemas.microsoft.com/office/drawing/2014/main" id="{7EB37B45-2729-84D8-FD89-E58E0643E7EE}"/>
              </a:ext>
            </a:extLst>
          </p:cNvPr>
          <p:cNvGrpSpPr/>
          <p:nvPr/>
        </p:nvGrpSpPr>
        <p:grpSpPr>
          <a:xfrm>
            <a:off x="5724128" y="392066"/>
            <a:ext cx="1749112" cy="4267916"/>
            <a:chOff x="5815691" y="392066"/>
            <a:chExt cx="1749112" cy="4267916"/>
          </a:xfrm>
        </p:grpSpPr>
        <p:sp>
          <p:nvSpPr>
            <p:cNvPr id="37" name="Retângulo 36">
              <a:extLst>
                <a:ext uri="{FF2B5EF4-FFF2-40B4-BE49-F238E27FC236}">
                  <a16:creationId xmlns:a16="http://schemas.microsoft.com/office/drawing/2014/main" id="{E46FE51F-EDD6-D39E-D23F-24094805EF2A}"/>
                </a:ext>
              </a:extLst>
            </p:cNvPr>
            <p:cNvSpPr/>
            <p:nvPr/>
          </p:nvSpPr>
          <p:spPr>
            <a:xfrm>
              <a:off x="5903331" y="2272894"/>
              <a:ext cx="1563600" cy="2387088"/>
            </a:xfrm>
            <a:prstGeom prst="rect">
              <a:avLst/>
            </a:prstGeom>
            <a:solidFill>
              <a:srgbClr val="249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aixaDeTexto 39">
              <a:extLst>
                <a:ext uri="{FF2B5EF4-FFF2-40B4-BE49-F238E27FC236}">
                  <a16:creationId xmlns:a16="http://schemas.microsoft.com/office/drawing/2014/main" id="{7F7BA8B4-6C1C-D56F-753E-99B414601B5D}"/>
                </a:ext>
              </a:extLst>
            </p:cNvPr>
            <p:cNvSpPr txBox="1"/>
            <p:nvPr/>
          </p:nvSpPr>
          <p:spPr>
            <a:xfrm>
              <a:off x="5815691" y="2427734"/>
              <a:ext cx="1749112" cy="508068"/>
            </a:xfrm>
            <a:prstGeom prst="rect">
              <a:avLst/>
            </a:prstGeom>
            <a:noFill/>
          </p:spPr>
          <p:txBody>
            <a:bodyPr wrap="square">
              <a:spAutoFit/>
            </a:bodyPr>
            <a:lstStyle/>
            <a:p>
              <a:pPr lvl="0" algn="ctr">
                <a:lnSpc>
                  <a:spcPts val="900"/>
                </a:lnSpc>
              </a:pPr>
              <a:r>
                <a:rPr lang="en-US" sz="1100" b="1" i="1" dirty="0">
                  <a:effectLst/>
                  <a:latin typeface="Calibri" panose="020F0502020204030204" pitchFamily="34" charset="0"/>
                  <a:ea typeface="SimSun" panose="02010600030101010101" pitchFamily="2" charset="-122"/>
                  <a:cs typeface="Helvetica" panose="020B0604020202020204" pitchFamily="34" charset="0"/>
                </a:rPr>
                <a:t>Training the next generation of ocean scientists</a:t>
              </a:r>
              <a:endParaRPr lang="en-GB" sz="1100" b="1" i="1" dirty="0">
                <a:effectLst/>
                <a:latin typeface="Calibri" panose="020F0502020204030204" pitchFamily="34" charset="0"/>
                <a:ea typeface="SimSun" panose="02010600030101010101" pitchFamily="2" charset="-122"/>
                <a:cs typeface="Arial" panose="020B0604020202020204" pitchFamily="34" charset="0"/>
              </a:endParaRPr>
            </a:p>
          </p:txBody>
        </p:sp>
        <p:sp>
          <p:nvSpPr>
            <p:cNvPr id="46" name="CaixaDeTexto 45">
              <a:extLst>
                <a:ext uri="{FF2B5EF4-FFF2-40B4-BE49-F238E27FC236}">
                  <a16:creationId xmlns:a16="http://schemas.microsoft.com/office/drawing/2014/main" id="{ACF493F2-9352-984F-A5BF-D8BDEDCE636B}"/>
                </a:ext>
              </a:extLst>
            </p:cNvPr>
            <p:cNvSpPr txBox="1"/>
            <p:nvPr/>
          </p:nvSpPr>
          <p:spPr>
            <a:xfrm>
              <a:off x="5919030" y="2992128"/>
              <a:ext cx="1555570" cy="1259419"/>
            </a:xfrm>
            <a:prstGeom prst="rect">
              <a:avLst/>
            </a:prstGeom>
            <a:noFill/>
          </p:spPr>
          <p:txBody>
            <a:bodyPr wrap="square">
              <a:spAutoFit/>
            </a:bodyPr>
            <a:lstStyle/>
            <a:p>
              <a:r>
                <a:rPr lang="en-GB" sz="1100" b="1" dirty="0">
                  <a:effectLst/>
                  <a:latin typeface="+mj-lt"/>
                  <a:ea typeface="Calibri" panose="020F0502020204030204" pitchFamily="34" charset="0"/>
                  <a:cs typeface="Helvetica" panose="020B0604020202020204" pitchFamily="34" charset="0"/>
                </a:rPr>
                <a:t>Activities:</a:t>
              </a:r>
            </a:p>
            <a:p>
              <a:pPr marL="72000" indent="-72000">
                <a:buFont typeface="Arial" panose="020B0604020202020204" pitchFamily="34" charset="0"/>
                <a:buChar char="•"/>
              </a:pPr>
              <a:r>
                <a:rPr lang="en-GB" sz="1100" dirty="0">
                  <a:latin typeface="+mj-lt"/>
                </a:rPr>
                <a:t>Shipboard fellowships</a:t>
              </a:r>
            </a:p>
            <a:p>
              <a:pPr marL="72000" indent="-72000">
                <a:buFont typeface="Arial" panose="020B0604020202020204" pitchFamily="34" charset="0"/>
                <a:buChar char="•"/>
              </a:pPr>
              <a:r>
                <a:rPr lang="en-GB" sz="1100" baseline="0" dirty="0">
                  <a:latin typeface="+mj-lt"/>
                </a:rPr>
                <a:t>Regional </a:t>
              </a:r>
              <a:r>
                <a:rPr lang="en-GB" sz="1100" dirty="0">
                  <a:latin typeface="+mj-lt"/>
                </a:rPr>
                <a:t>training in developing countries</a:t>
              </a:r>
            </a:p>
            <a:p>
              <a:pPr marL="72000" indent="-72000">
                <a:buFont typeface="Arial" panose="020B0604020202020204" pitchFamily="34" charset="0"/>
                <a:buChar char="•"/>
              </a:pPr>
              <a:r>
                <a:rPr lang="en-GB" sz="1100" baseline="0" dirty="0">
                  <a:latin typeface="+mj-lt"/>
                </a:rPr>
                <a:t>Fellowships for training at top institut</a:t>
              </a:r>
              <a:r>
                <a:rPr lang="en-GB" sz="1100" dirty="0">
                  <a:latin typeface="+mj-lt"/>
                </a:rPr>
                <a:t>ions</a:t>
              </a:r>
            </a:p>
          </p:txBody>
        </p:sp>
        <p:pic>
          <p:nvPicPr>
            <p:cNvPr id="53" name="Imagem 52">
              <a:extLst>
                <a:ext uri="{FF2B5EF4-FFF2-40B4-BE49-F238E27FC236}">
                  <a16:creationId xmlns:a16="http://schemas.microsoft.com/office/drawing/2014/main" id="{E72DB56B-90B8-72CC-D80D-772083CF24F0}"/>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826578" y="392066"/>
              <a:ext cx="1679303" cy="1880825"/>
            </a:xfrm>
            <a:prstGeom prst="rect">
              <a:avLst/>
            </a:prstGeom>
            <a:effectLst>
              <a:outerShdw blurRad="50800" dist="38100" dir="2700000" algn="tl" rotWithShape="0">
                <a:prstClr val="black">
                  <a:alpha val="40000"/>
                </a:prstClr>
              </a:outerShdw>
            </a:effectLst>
          </p:spPr>
        </p:pic>
        <p:sp>
          <p:nvSpPr>
            <p:cNvPr id="57" name="CaixaDeTexto 56">
              <a:extLst>
                <a:ext uri="{FF2B5EF4-FFF2-40B4-BE49-F238E27FC236}">
                  <a16:creationId xmlns:a16="http://schemas.microsoft.com/office/drawing/2014/main" id="{BEED6A72-4C69-E9A0-12F0-1D10143D1FDD}"/>
                </a:ext>
              </a:extLst>
            </p:cNvPr>
            <p:cNvSpPr txBox="1"/>
            <p:nvPr/>
          </p:nvSpPr>
          <p:spPr>
            <a:xfrm flipH="1">
              <a:off x="6123899" y="1740485"/>
              <a:ext cx="1090074" cy="406130"/>
            </a:xfrm>
            <a:prstGeom prst="rect">
              <a:avLst/>
            </a:prstGeom>
            <a:noFill/>
          </p:spPr>
          <p:txBody>
            <a:bodyPr wrap="square" rtlCol="0">
              <a:spAutoFit/>
            </a:bodyPr>
            <a:lstStyle/>
            <a:p>
              <a:pPr algn="ctr"/>
              <a:r>
                <a:rPr lang="pt-PT" sz="1200" b="1" dirty="0"/>
                <a:t>Capacity development</a:t>
              </a:r>
              <a:endParaRPr lang="en-GB" sz="1200" b="1" dirty="0"/>
            </a:p>
          </p:txBody>
        </p:sp>
        <p:sp>
          <p:nvSpPr>
            <p:cNvPr id="75" name="Oval 74">
              <a:extLst>
                <a:ext uri="{FF2B5EF4-FFF2-40B4-BE49-F238E27FC236}">
                  <a16:creationId xmlns:a16="http://schemas.microsoft.com/office/drawing/2014/main" id="{9D654F12-D891-D82B-93CF-7581BB5A9F09}"/>
                </a:ext>
              </a:extLst>
            </p:cNvPr>
            <p:cNvSpPr/>
            <p:nvPr/>
          </p:nvSpPr>
          <p:spPr>
            <a:xfrm>
              <a:off x="6193685" y="674434"/>
              <a:ext cx="945088" cy="946800"/>
            </a:xfrm>
            <a:prstGeom prst="ellipse">
              <a:avLst/>
            </a:prstGeom>
            <a:blipFill dpi="0" rotWithShape="1">
              <a:blip r:embed="rId15" cstate="screen">
                <a:extLst>
                  <a:ext uri="{28A0092B-C50C-407E-A947-70E740481C1C}">
                    <a14:useLocalDpi xmlns:a14="http://schemas.microsoft.com/office/drawing/2010/main"/>
                  </a:ext>
                </a:extLst>
              </a:blip>
              <a:srcRect/>
              <a:stretch>
                <a:fillRect t="1000" b="2000"/>
              </a:stretch>
            </a:blipFill>
            <a:ln w="38100">
              <a:solidFill>
                <a:srgbClr val="0098A1">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rIns="108000" rtlCol="0" anchor="ctr"/>
            <a:lstStyle/>
            <a:p>
              <a:pPr algn="ctr"/>
              <a:endParaRPr lang="en-GB"/>
            </a:p>
          </p:txBody>
        </p:sp>
        <p:pic>
          <p:nvPicPr>
            <p:cNvPr id="50" name="Picture 35" descr="Icon&#10;&#10;Description automatically generated">
              <a:extLst>
                <a:ext uri="{FF2B5EF4-FFF2-40B4-BE49-F238E27FC236}">
                  <a16:creationId xmlns:a16="http://schemas.microsoft.com/office/drawing/2014/main" id="{A80BE814-D0E1-B315-C868-5933725493F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752623" y="968622"/>
              <a:ext cx="442237" cy="727711"/>
            </a:xfrm>
            <a:prstGeom prst="rect">
              <a:avLst/>
            </a:prstGeom>
            <a:effectLst>
              <a:outerShdw blurRad="63500" sx="102000" sy="102000" algn="ctr" rotWithShape="0">
                <a:prstClr val="black">
                  <a:alpha val="40000"/>
                </a:prstClr>
              </a:outerShdw>
              <a:reflection blurRad="6350" stA="50000" endA="300" endPos="90000" dist="50800" dir="5400000" sy="-100000" algn="bl" rotWithShape="0"/>
            </a:effectLst>
          </p:spPr>
        </p:pic>
      </p:grpSp>
      <p:grpSp>
        <p:nvGrpSpPr>
          <p:cNvPr id="79" name="Agrupar 78">
            <a:extLst>
              <a:ext uri="{FF2B5EF4-FFF2-40B4-BE49-F238E27FC236}">
                <a16:creationId xmlns:a16="http://schemas.microsoft.com/office/drawing/2014/main" id="{3D2520BD-3B44-94D6-BFB8-9FDDD1B61C72}"/>
              </a:ext>
            </a:extLst>
          </p:cNvPr>
          <p:cNvGrpSpPr/>
          <p:nvPr/>
        </p:nvGrpSpPr>
        <p:grpSpPr>
          <a:xfrm>
            <a:off x="7425611" y="392066"/>
            <a:ext cx="1682893" cy="4267916"/>
            <a:chOff x="7489533" y="392066"/>
            <a:chExt cx="1682893" cy="4267916"/>
          </a:xfrm>
        </p:grpSpPr>
        <p:sp>
          <p:nvSpPr>
            <p:cNvPr id="38" name="Retângulo 37">
              <a:extLst>
                <a:ext uri="{FF2B5EF4-FFF2-40B4-BE49-F238E27FC236}">
                  <a16:creationId xmlns:a16="http://schemas.microsoft.com/office/drawing/2014/main" id="{A6C0C876-4650-7F03-077B-EB86239EC512}"/>
                </a:ext>
              </a:extLst>
            </p:cNvPr>
            <p:cNvSpPr/>
            <p:nvPr/>
          </p:nvSpPr>
          <p:spPr>
            <a:xfrm>
              <a:off x="7564802" y="2272893"/>
              <a:ext cx="1565051" cy="2387089"/>
            </a:xfrm>
            <a:prstGeom prst="rect">
              <a:avLst/>
            </a:prstGeom>
            <a:solidFill>
              <a:srgbClr val="2C3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aixaDeTexto 42">
              <a:extLst>
                <a:ext uri="{FF2B5EF4-FFF2-40B4-BE49-F238E27FC236}">
                  <a16:creationId xmlns:a16="http://schemas.microsoft.com/office/drawing/2014/main" id="{EF244E5E-3607-FE2A-E7A3-8E66D2A0506A}"/>
                </a:ext>
              </a:extLst>
            </p:cNvPr>
            <p:cNvSpPr txBox="1"/>
            <p:nvPr/>
          </p:nvSpPr>
          <p:spPr>
            <a:xfrm>
              <a:off x="7516271" y="2427734"/>
              <a:ext cx="1656155" cy="508068"/>
            </a:xfrm>
            <a:prstGeom prst="rect">
              <a:avLst/>
            </a:prstGeom>
            <a:noFill/>
          </p:spPr>
          <p:txBody>
            <a:bodyPr wrap="square">
              <a:spAutoFit/>
            </a:bodyPr>
            <a:lstStyle/>
            <a:p>
              <a:pPr algn="ctr">
                <a:lnSpc>
                  <a:spcPts val="900"/>
                </a:lnSpc>
              </a:pPr>
              <a:r>
                <a:rPr lang="en-GB" sz="1100" b="1" i="1" dirty="0">
                  <a:effectLst/>
                  <a:latin typeface="Calibri" panose="020F0502020204030204" pitchFamily="34" charset="0"/>
                  <a:ea typeface="Calibri" panose="020F0502020204030204" pitchFamily="34" charset="0"/>
                  <a:cs typeface="Helvetica" panose="020B0604020202020204" pitchFamily="34" charset="0"/>
                </a:rPr>
                <a:t>Explaining the importance of ocean observing to non-specialists</a:t>
              </a:r>
              <a:endParaRPr lang="en-GB" sz="1100" b="1" i="1" dirty="0"/>
            </a:p>
          </p:txBody>
        </p:sp>
        <p:sp>
          <p:nvSpPr>
            <p:cNvPr id="47" name="CaixaDeTexto 46">
              <a:extLst>
                <a:ext uri="{FF2B5EF4-FFF2-40B4-BE49-F238E27FC236}">
                  <a16:creationId xmlns:a16="http://schemas.microsoft.com/office/drawing/2014/main" id="{C728E53F-D1C1-5FCE-6083-C703842A6789}"/>
                </a:ext>
              </a:extLst>
            </p:cNvPr>
            <p:cNvSpPr txBox="1"/>
            <p:nvPr/>
          </p:nvSpPr>
          <p:spPr>
            <a:xfrm>
              <a:off x="7575714" y="2992128"/>
              <a:ext cx="1554140" cy="1123625"/>
            </a:xfrm>
            <a:prstGeom prst="rect">
              <a:avLst/>
            </a:prstGeom>
            <a:noFill/>
          </p:spPr>
          <p:txBody>
            <a:bodyPr wrap="square">
              <a:spAutoFit/>
            </a:bodyPr>
            <a:lstStyle/>
            <a:p>
              <a:r>
                <a:rPr lang="en-GB" sz="1100" b="1" dirty="0">
                  <a:latin typeface="+mj-lt"/>
                  <a:ea typeface="Calibri" panose="020F0502020204030204" pitchFamily="34" charset="0"/>
                  <a:cs typeface="Helvetica" panose="020B0604020202020204" pitchFamily="34" charset="0"/>
                </a:rPr>
                <a:t>Activities:</a:t>
              </a:r>
              <a:endParaRPr lang="en-GB" sz="1100" b="1" dirty="0">
                <a:effectLst/>
                <a:latin typeface="+mj-lt"/>
                <a:ea typeface="Calibri" panose="020F0502020204030204" pitchFamily="34" charset="0"/>
                <a:cs typeface="Helvetica" panose="020B0604020202020204" pitchFamily="34" charset="0"/>
              </a:endParaRPr>
            </a:p>
            <a:p>
              <a:pPr marL="72000" indent="-72000">
                <a:buFont typeface="Arial" panose="020B0604020202020204" pitchFamily="34" charset="0"/>
                <a:buChar char="•"/>
              </a:pPr>
              <a:r>
                <a:rPr lang="en-GB" sz="1100" dirty="0">
                  <a:latin typeface="+mj-lt"/>
                </a:rPr>
                <a:t>Participation in high-level events (COP, GEO)</a:t>
              </a:r>
            </a:p>
            <a:p>
              <a:pPr marL="72000" indent="-72000">
                <a:buFont typeface="Arial" panose="020B0604020202020204" pitchFamily="34" charset="0"/>
                <a:buChar char="•"/>
              </a:pPr>
              <a:r>
                <a:rPr lang="en-GB" sz="1100" dirty="0">
                  <a:latin typeface="+mj-lt"/>
                </a:rPr>
                <a:t>Statements &amp; briefings pitched at policy makers</a:t>
              </a:r>
            </a:p>
            <a:p>
              <a:pPr marL="72000" indent="-72000">
                <a:buFont typeface="Arial" panose="020B0604020202020204" pitchFamily="34" charset="0"/>
                <a:buChar char="•"/>
              </a:pPr>
              <a:r>
                <a:rPr lang="en-GB" sz="1100" dirty="0">
                  <a:latin typeface="+mj-lt"/>
                </a:rPr>
                <a:t>Public outreach &amp; ocean literacy</a:t>
              </a:r>
              <a:endParaRPr lang="en-GB" sz="1100" b="0" dirty="0">
                <a:latin typeface="+mj-lt"/>
              </a:endParaRPr>
            </a:p>
          </p:txBody>
        </p:sp>
        <p:pic>
          <p:nvPicPr>
            <p:cNvPr id="54" name="Imagem 53" descr="Uma imagem com texto, porta, escuro&#10;&#10;Descrição gerada automaticamente">
              <a:extLst>
                <a:ext uri="{FF2B5EF4-FFF2-40B4-BE49-F238E27FC236}">
                  <a16:creationId xmlns:a16="http://schemas.microsoft.com/office/drawing/2014/main" id="{304B8FCE-5085-A705-1FFB-FED16D957AB4}"/>
                </a:ext>
              </a:extLst>
            </p:cNvPr>
            <p:cNvPicPr>
              <a:picLocks/>
            </p:cNvPicPr>
            <p:nvPr/>
          </p:nvPicPr>
          <p:blipFill>
            <a:blip r:embed="rId17">
              <a:extLst>
                <a:ext uri="{28A0092B-C50C-407E-A947-70E740481C1C}">
                  <a14:useLocalDpi xmlns:a14="http://schemas.microsoft.com/office/drawing/2010/main"/>
                </a:ext>
              </a:extLst>
            </a:blip>
            <a:stretch>
              <a:fillRect/>
            </a:stretch>
          </p:blipFill>
          <p:spPr>
            <a:xfrm>
              <a:off x="7489533" y="392066"/>
              <a:ext cx="1680156" cy="1880825"/>
            </a:xfrm>
            <a:prstGeom prst="rect">
              <a:avLst/>
            </a:prstGeom>
            <a:effectLst>
              <a:outerShdw blurRad="50800" dist="38100" dir="2700000" algn="tl" rotWithShape="0">
                <a:prstClr val="black">
                  <a:alpha val="40000"/>
                </a:prstClr>
              </a:outerShdw>
            </a:effectLst>
          </p:spPr>
        </p:pic>
        <p:sp>
          <p:nvSpPr>
            <p:cNvPr id="55" name="Oval 54">
              <a:extLst>
                <a:ext uri="{FF2B5EF4-FFF2-40B4-BE49-F238E27FC236}">
                  <a16:creationId xmlns:a16="http://schemas.microsoft.com/office/drawing/2014/main" id="{5D3AA743-6EFE-E92B-2F7A-2A8ADEAB95BA}"/>
                </a:ext>
              </a:extLst>
            </p:cNvPr>
            <p:cNvSpPr/>
            <p:nvPr/>
          </p:nvSpPr>
          <p:spPr>
            <a:xfrm>
              <a:off x="7857067" y="674434"/>
              <a:ext cx="945088" cy="946800"/>
            </a:xfrm>
            <a:prstGeom prst="ellipse">
              <a:avLst/>
            </a:prstGeom>
            <a:blipFill dpi="0" rotWithShape="1">
              <a:blip r:embed="rId18" cstate="screen">
                <a:extLst>
                  <a:ext uri="{BEBA8EAE-BF5A-486C-A8C5-ECC9F3942E4B}">
                    <a14:imgProps xmlns:a14="http://schemas.microsoft.com/office/drawing/2010/main">
                      <a14:imgLayer r:embed="rId19">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38100">
              <a:solidFill>
                <a:srgbClr val="050F4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56" name="CaixaDeTexto 55">
              <a:extLst>
                <a:ext uri="{FF2B5EF4-FFF2-40B4-BE49-F238E27FC236}">
                  <a16:creationId xmlns:a16="http://schemas.microsoft.com/office/drawing/2014/main" id="{29D05BBB-8852-F131-1BDF-9D9C8114D5D2}"/>
                </a:ext>
              </a:extLst>
            </p:cNvPr>
            <p:cNvSpPr txBox="1"/>
            <p:nvPr/>
          </p:nvSpPr>
          <p:spPr>
            <a:xfrm>
              <a:off x="7781440" y="1740485"/>
              <a:ext cx="1096343" cy="524758"/>
            </a:xfrm>
            <a:prstGeom prst="rect">
              <a:avLst/>
            </a:prstGeom>
            <a:noFill/>
          </p:spPr>
          <p:txBody>
            <a:bodyPr wrap="square" rtlCol="0">
              <a:spAutoFit/>
            </a:bodyPr>
            <a:lstStyle/>
            <a:p>
              <a:pPr algn="ctr"/>
              <a:r>
                <a:rPr lang="pt-PT" sz="1200" b="1" dirty="0"/>
                <a:t>Outreach</a:t>
              </a:r>
            </a:p>
            <a:p>
              <a:pPr algn="ctr"/>
              <a:r>
                <a:rPr lang="pt-PT" sz="1200" b="1" dirty="0"/>
                <a:t> &amp; advocacy</a:t>
              </a:r>
              <a:endParaRPr lang="en-GB" sz="1200" b="1" dirty="0"/>
            </a:p>
          </p:txBody>
        </p:sp>
        <p:pic>
          <p:nvPicPr>
            <p:cNvPr id="51" name="Picture 56" descr="Logo, icon&#10;&#10;Description automatically generated">
              <a:extLst>
                <a:ext uri="{FF2B5EF4-FFF2-40B4-BE49-F238E27FC236}">
                  <a16:creationId xmlns:a16="http://schemas.microsoft.com/office/drawing/2014/main" id="{D2A578AE-FDDE-4D75-44E8-5D6B8901911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420882" y="993141"/>
              <a:ext cx="453433" cy="747344"/>
            </a:xfrm>
            <a:prstGeom prst="rect">
              <a:avLst/>
            </a:prstGeom>
            <a:effectLst>
              <a:outerShdw blurRad="63500" sx="102000" sy="102000" algn="ctr" rotWithShape="0">
                <a:prstClr val="black">
                  <a:alpha val="40000"/>
                </a:prstClr>
              </a:outerShdw>
              <a:reflection blurRad="6350" stA="50000" endA="300" endPos="90000" dist="50800" dir="5400000" sy="-100000" algn="bl" rotWithShape="0"/>
            </a:effectLst>
          </p:spPr>
        </p:pic>
      </p:grpSp>
    </p:spTree>
    <p:extLst>
      <p:ext uri="{BB962C8B-B14F-4D97-AF65-F5344CB8AC3E}">
        <p14:creationId xmlns:p14="http://schemas.microsoft.com/office/powerpoint/2010/main" val="160863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you ask?</a:t>
            </a:r>
          </a:p>
        </p:txBody>
      </p:sp>
      <p:sp>
        <p:nvSpPr>
          <p:cNvPr id="3" name="Content Placeholder 2"/>
          <p:cNvSpPr>
            <a:spLocks noGrp="1"/>
          </p:cNvSpPr>
          <p:nvPr>
            <p:ph idx="1"/>
          </p:nvPr>
        </p:nvSpPr>
        <p:spPr/>
        <p:txBody>
          <a:bodyPr>
            <a:normAutofit fontScale="85000" lnSpcReduction="10000"/>
          </a:bodyPr>
          <a:lstStyle/>
          <a:p>
            <a:r>
              <a:rPr lang="en-US" dirty="0"/>
              <a:t>Why do we need to measure the ocean’s temperature?</a:t>
            </a:r>
          </a:p>
          <a:p>
            <a:r>
              <a:rPr lang="en-US" dirty="0"/>
              <a:t>What are phytoplankton and why they are important?</a:t>
            </a:r>
          </a:p>
          <a:p>
            <a:r>
              <a:rPr lang="en-US" dirty="0"/>
              <a:t>Why are the oceans salty?</a:t>
            </a:r>
          </a:p>
          <a:p>
            <a:r>
              <a:rPr lang="en-US" dirty="0"/>
              <a:t>Why do we need to protect the ocean?</a:t>
            </a:r>
          </a:p>
          <a:p>
            <a:r>
              <a:rPr lang="en-US" dirty="0"/>
              <a:t>What’s the best thing I could do to help the climate?</a:t>
            </a:r>
          </a:p>
          <a:p>
            <a:r>
              <a:rPr lang="en-US" dirty="0"/>
              <a:t>What is life like on board the ship?</a:t>
            </a:r>
          </a:p>
        </p:txBody>
      </p:sp>
    </p:spTree>
    <p:extLst>
      <p:ext uri="{BB962C8B-B14F-4D97-AF65-F5344CB8AC3E}">
        <p14:creationId xmlns:p14="http://schemas.microsoft.com/office/powerpoint/2010/main" val="3132442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3C8C-D02A-7B43-EBC3-C7F6C5582CB1}"/>
              </a:ext>
            </a:extLst>
          </p:cNvPr>
          <p:cNvSpPr>
            <a:spLocks noGrp="1"/>
          </p:cNvSpPr>
          <p:nvPr>
            <p:ph type="title"/>
          </p:nvPr>
        </p:nvSpPr>
        <p:spPr/>
        <p:txBody>
          <a:bodyPr/>
          <a:lstStyle/>
          <a:p>
            <a:r>
              <a:rPr lang="en-GB" dirty="0"/>
              <a:t>What else can you do?</a:t>
            </a:r>
          </a:p>
        </p:txBody>
      </p:sp>
      <p:sp>
        <p:nvSpPr>
          <p:cNvPr id="3" name="Content Placeholder 2">
            <a:extLst>
              <a:ext uri="{FF2B5EF4-FFF2-40B4-BE49-F238E27FC236}">
                <a16:creationId xmlns:a16="http://schemas.microsoft.com/office/drawing/2014/main" id="{5994A343-CCD2-91C9-6BB1-7B24BCD8A600}"/>
              </a:ext>
            </a:extLst>
          </p:cNvPr>
          <p:cNvSpPr>
            <a:spLocks noGrp="1"/>
          </p:cNvSpPr>
          <p:nvPr>
            <p:ph idx="1"/>
          </p:nvPr>
        </p:nvSpPr>
        <p:spPr/>
        <p:txBody>
          <a:bodyPr/>
          <a:lstStyle/>
          <a:p>
            <a:r>
              <a:rPr lang="en-GB" dirty="0"/>
              <a:t>Follow </a:t>
            </a:r>
            <a:r>
              <a:rPr lang="en-GB" dirty="0" err="1"/>
              <a:t>Polarstern’s</a:t>
            </a:r>
            <a:r>
              <a:rPr lang="en-GB" dirty="0"/>
              <a:t> location – and plot on a map</a:t>
            </a:r>
          </a:p>
          <a:p>
            <a:r>
              <a:rPr lang="en-GB" dirty="0"/>
              <a:t>Follow the </a:t>
            </a:r>
            <a:r>
              <a:rPr lang="en-GB" dirty="0" err="1"/>
              <a:t>miniboats</a:t>
            </a:r>
            <a:r>
              <a:rPr lang="en-GB" dirty="0"/>
              <a:t> after deployment</a:t>
            </a:r>
          </a:p>
          <a:p>
            <a:r>
              <a:rPr lang="en-GB" dirty="0"/>
              <a:t>Interact with other project schools</a:t>
            </a:r>
          </a:p>
          <a:p>
            <a:endParaRPr lang="en-GB" dirty="0"/>
          </a:p>
          <a:p>
            <a:endParaRPr lang="en-GB" dirty="0"/>
          </a:p>
        </p:txBody>
      </p:sp>
    </p:spTree>
    <p:extLst>
      <p:ext uri="{BB962C8B-B14F-4D97-AF65-F5344CB8AC3E}">
        <p14:creationId xmlns:p14="http://schemas.microsoft.com/office/powerpoint/2010/main" val="413195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0"/>
          <p:cNvSpPr txBox="1"/>
          <p:nvPr/>
        </p:nvSpPr>
        <p:spPr>
          <a:xfrm>
            <a:off x="460018" y="1131590"/>
            <a:ext cx="8223964" cy="3323987"/>
          </a:xfrm>
          <a:prstGeom prst="rect">
            <a:avLst/>
          </a:prstGeom>
          <a:noFill/>
        </p:spPr>
        <p:txBody>
          <a:bodyPr wrap="square" rtlCol="0">
            <a:spAutoFit/>
          </a:bodyPr>
          <a:lstStyle/>
          <a:p>
            <a:r>
              <a:rPr lang="en-US" sz="2400" b="1" dirty="0">
                <a:solidFill>
                  <a:schemeClr val="bg1">
                    <a:lumMod val="75000"/>
                  </a:schemeClr>
                </a:solidFill>
              </a:rPr>
              <a:t>Ocean Training Partnership web page:</a:t>
            </a:r>
          </a:p>
          <a:p>
            <a:r>
              <a:rPr lang="pt-PT" sz="2000" b="1" dirty="0">
                <a:solidFill>
                  <a:schemeClr val="accent6"/>
                </a:solidFill>
                <a:hlinkClick r:id="rId3"/>
              </a:rPr>
              <a:t>http://www.oceantrainingpartnership.org/outreach</a:t>
            </a:r>
            <a:endParaRPr lang="pt-PT" sz="2000" b="1" dirty="0">
              <a:solidFill>
                <a:schemeClr val="accent6"/>
              </a:solidFill>
            </a:endParaRPr>
          </a:p>
          <a:p>
            <a:endParaRPr lang="pt-PT" sz="2000" b="1" dirty="0">
              <a:solidFill>
                <a:schemeClr val="accent6"/>
              </a:solidFill>
            </a:endParaRPr>
          </a:p>
          <a:p>
            <a:r>
              <a:rPr lang="pt-PT" sz="2400" b="1" dirty="0">
                <a:solidFill>
                  <a:schemeClr val="bg1">
                    <a:lumMod val="75000"/>
                  </a:schemeClr>
                </a:solidFill>
              </a:rPr>
              <a:t>Educational Passages:</a:t>
            </a:r>
          </a:p>
          <a:p>
            <a:r>
              <a:rPr lang="pt-PT" sz="2000" b="1" dirty="0">
                <a:solidFill>
                  <a:schemeClr val="accent6"/>
                </a:solidFill>
                <a:hlinkClick r:id="rId4"/>
              </a:rPr>
              <a:t>https://educationalpassages.org/</a:t>
            </a:r>
            <a:r>
              <a:rPr lang="pt-PT" sz="2000" b="1" dirty="0">
                <a:solidFill>
                  <a:schemeClr val="accent6"/>
                </a:solidFill>
              </a:rPr>
              <a:t> </a:t>
            </a:r>
          </a:p>
          <a:p>
            <a:endParaRPr lang="en-US" sz="2400" b="1" dirty="0">
              <a:solidFill>
                <a:schemeClr val="bg1">
                  <a:lumMod val="75000"/>
                </a:schemeClr>
              </a:solidFill>
            </a:endParaRPr>
          </a:p>
          <a:p>
            <a:r>
              <a:rPr lang="en-US" sz="2400" b="1" dirty="0">
                <a:solidFill>
                  <a:schemeClr val="bg1">
                    <a:lumMod val="75000"/>
                  </a:schemeClr>
                </a:solidFill>
              </a:rPr>
              <a:t>Social media tags:</a:t>
            </a:r>
          </a:p>
          <a:p>
            <a:r>
              <a:rPr lang="en-US" dirty="0">
                <a:solidFill>
                  <a:schemeClr val="bg1">
                    <a:lumMod val="75000"/>
                  </a:schemeClr>
                </a:solidFill>
              </a:rPr>
              <a:t>Hashtags </a:t>
            </a:r>
            <a:r>
              <a:rPr lang="en-US" dirty="0">
                <a:solidFill>
                  <a:schemeClr val="bg1">
                    <a:lumMod val="75000"/>
                  </a:schemeClr>
                </a:solidFill>
                <a:sym typeface="Wingdings" panose="05000000000000000000" pitchFamily="2" charset="2"/>
              </a:rPr>
              <a:t> </a:t>
            </a:r>
            <a:r>
              <a:rPr lang="en-US" dirty="0">
                <a:solidFill>
                  <a:schemeClr val="bg1">
                    <a:lumMod val="75000"/>
                  </a:schemeClr>
                </a:solidFill>
              </a:rPr>
              <a:t>#NoSoAT , #PS132, #Polarstern, #miniboats, #oceandecade, #UNOD</a:t>
            </a:r>
          </a:p>
          <a:p>
            <a:r>
              <a:rPr lang="en-US" dirty="0">
                <a:solidFill>
                  <a:schemeClr val="bg1">
                    <a:lumMod val="75000"/>
                  </a:schemeClr>
                </a:solidFill>
              </a:rPr>
              <a:t>Tag </a:t>
            </a:r>
            <a:r>
              <a:rPr lang="en-US" dirty="0">
                <a:solidFill>
                  <a:schemeClr val="bg1">
                    <a:lumMod val="75000"/>
                  </a:schemeClr>
                </a:solidFill>
                <a:sym typeface="Wingdings" panose="05000000000000000000" pitchFamily="2" charset="2"/>
              </a:rPr>
              <a:t> </a:t>
            </a:r>
            <a:r>
              <a:rPr lang="en-US" dirty="0">
                <a:solidFill>
                  <a:schemeClr val="bg1">
                    <a:lumMod val="75000"/>
                  </a:schemeClr>
                </a:solidFill>
              </a:rPr>
              <a:t>@awi_media, @pogo_ocean, @ocean_training, @NipponZaidan, @miniboats </a:t>
            </a:r>
          </a:p>
          <a:p>
            <a:endParaRPr lang="en-US" dirty="0">
              <a:solidFill>
                <a:schemeClr val="bg1">
                  <a:lumMod val="75000"/>
                </a:schemeClr>
              </a:solidFill>
            </a:endParaRPr>
          </a:p>
        </p:txBody>
      </p:sp>
      <p:sp>
        <p:nvSpPr>
          <p:cNvPr id="20" name="Title 1">
            <a:extLst>
              <a:ext uri="{FF2B5EF4-FFF2-40B4-BE49-F238E27FC236}">
                <a16:creationId xmlns:a16="http://schemas.microsoft.com/office/drawing/2014/main" id="{883C04C7-BD98-4094-617B-5502A03ECCF8}"/>
              </a:ext>
            </a:extLst>
          </p:cNvPr>
          <p:cNvSpPr txBox="1">
            <a:spLocks/>
          </p:cNvSpPr>
          <p:nvPr/>
        </p:nvSpPr>
        <p:spPr>
          <a:xfrm>
            <a:off x="539552" y="195486"/>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US" dirty="0"/>
              <a:t>More online:</a:t>
            </a:r>
          </a:p>
        </p:txBody>
      </p:sp>
    </p:spTree>
    <p:extLst>
      <p:ext uri="{BB962C8B-B14F-4D97-AF65-F5344CB8AC3E}">
        <p14:creationId xmlns:p14="http://schemas.microsoft.com/office/powerpoint/2010/main" val="2253751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ângulo 38">
            <a:extLst>
              <a:ext uri="{FF2B5EF4-FFF2-40B4-BE49-F238E27FC236}">
                <a16:creationId xmlns:a16="http://schemas.microsoft.com/office/drawing/2014/main" id="{61B4B5E0-CF6C-848F-F3F4-A482E8BFCC27}"/>
              </a:ext>
            </a:extLst>
          </p:cNvPr>
          <p:cNvSpPr/>
          <p:nvPr/>
        </p:nvSpPr>
        <p:spPr>
          <a:xfrm>
            <a:off x="5724128" y="-33928"/>
            <a:ext cx="3402273" cy="52113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Imagem 31">
            <a:extLst>
              <a:ext uri="{FF2B5EF4-FFF2-40B4-BE49-F238E27FC236}">
                <a16:creationId xmlns:a16="http://schemas.microsoft.com/office/drawing/2014/main" id="{30218E02-A083-72B8-5BEE-9F1C6BA0A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933"/>
          <a:stretch/>
        </p:blipFill>
        <p:spPr>
          <a:xfrm>
            <a:off x="0" y="0"/>
            <a:ext cx="437372" cy="5071492"/>
          </a:xfrm>
          <a:prstGeom prst="rect">
            <a:avLst/>
          </a:prstGeom>
        </p:spPr>
      </p:pic>
      <p:pic>
        <p:nvPicPr>
          <p:cNvPr id="35" name="Picture 3">
            <a:extLst>
              <a:ext uri="{FF2B5EF4-FFF2-40B4-BE49-F238E27FC236}">
                <a16:creationId xmlns:a16="http://schemas.microsoft.com/office/drawing/2014/main" id="{E07E4321-63BF-FF0F-EABB-6992DC0B7D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363052"/>
            <a:ext cx="1923678" cy="1923678"/>
          </a:xfrm>
          <a:prstGeom prst="ellipse">
            <a:avLst/>
          </a:prstGeom>
          <a:ln>
            <a:noFill/>
          </a:ln>
          <a:effectLst>
            <a:softEdge rad="112500"/>
          </a:effectLst>
        </p:spPr>
      </p:pic>
      <p:pic>
        <p:nvPicPr>
          <p:cNvPr id="4" name="Imagem 3">
            <a:extLst>
              <a:ext uri="{FF2B5EF4-FFF2-40B4-BE49-F238E27FC236}">
                <a16:creationId xmlns:a16="http://schemas.microsoft.com/office/drawing/2014/main" id="{581E5622-1B71-E14A-875B-E8D68758543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0910" y="7764"/>
            <a:ext cx="5265174" cy="5143500"/>
          </a:xfrm>
          <a:prstGeom prst="rect">
            <a:avLst/>
          </a:prstGeom>
          <a:ln>
            <a:noFill/>
          </a:ln>
          <a:effectLst>
            <a:outerShdw blurRad="292100" dist="139700" dir="2700000" algn="tl" rotWithShape="0">
              <a:srgbClr val="333333">
                <a:alpha val="65000"/>
              </a:srgbClr>
            </a:outerShdw>
          </a:effectLst>
        </p:spPr>
      </p:pic>
      <p:sp>
        <p:nvSpPr>
          <p:cNvPr id="2" name="CaixaDeTexto 1">
            <a:extLst>
              <a:ext uri="{FF2B5EF4-FFF2-40B4-BE49-F238E27FC236}">
                <a16:creationId xmlns:a16="http://schemas.microsoft.com/office/drawing/2014/main" id="{6025960B-BBFF-C288-78F5-1863FCC5B101}"/>
              </a:ext>
            </a:extLst>
          </p:cNvPr>
          <p:cNvSpPr txBox="1"/>
          <p:nvPr/>
        </p:nvSpPr>
        <p:spPr>
          <a:xfrm>
            <a:off x="6444208" y="3219822"/>
            <a:ext cx="2466169" cy="923330"/>
          </a:xfrm>
          <a:prstGeom prst="rect">
            <a:avLst/>
          </a:prstGeom>
          <a:noFill/>
        </p:spPr>
        <p:txBody>
          <a:bodyPr wrap="square" rtlCol="0">
            <a:spAutoFit/>
          </a:bodyPr>
          <a:lstStyle/>
          <a:p>
            <a:r>
              <a:rPr lang="pt-PT" dirty="0">
                <a:solidFill>
                  <a:schemeClr val="bg1"/>
                </a:solidFill>
              </a:rPr>
              <a:t>Lica: lakrug@ualg.pt</a:t>
            </a:r>
          </a:p>
          <a:p>
            <a:r>
              <a:rPr lang="pt-PT" dirty="0">
                <a:solidFill>
                  <a:schemeClr val="bg1"/>
                </a:solidFill>
              </a:rPr>
              <a:t>Fiona: fbe@pml.ac.uk</a:t>
            </a:r>
          </a:p>
          <a:p>
            <a:r>
              <a:rPr lang="en-GB" dirty="0"/>
              <a:t> </a:t>
            </a:r>
          </a:p>
        </p:txBody>
      </p:sp>
    </p:spTree>
    <p:extLst>
      <p:ext uri="{BB962C8B-B14F-4D97-AF65-F5344CB8AC3E}">
        <p14:creationId xmlns:p14="http://schemas.microsoft.com/office/powerpoint/2010/main" val="2980289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Uma imagem com pessoa, interior, pessoas&#10;&#10;Descrição gerada automaticamente">
            <a:extLst>
              <a:ext uri="{FF2B5EF4-FFF2-40B4-BE49-F238E27FC236}">
                <a16:creationId xmlns:a16="http://schemas.microsoft.com/office/drawing/2014/main" id="{AC3935BC-27B2-E8CB-E538-DDF3397127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3502" y="-20138"/>
            <a:ext cx="2247010" cy="1800000"/>
          </a:xfrm>
          <a:prstGeom prst="rect">
            <a:avLst/>
          </a:prstGeom>
        </p:spPr>
      </p:pic>
      <p:pic>
        <p:nvPicPr>
          <p:cNvPr id="4" name="Imagem 3" descr="Uma imagem com texto, criança, pessoa, rapaz&#10;&#10;Descrição gerada automaticamente">
            <a:extLst>
              <a:ext uri="{FF2B5EF4-FFF2-40B4-BE49-F238E27FC236}">
                <a16:creationId xmlns:a16="http://schemas.microsoft.com/office/drawing/2014/main" id="{652DB0BB-DBA2-74C8-6569-88B974684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900"/>
            <a:ext cx="2400000" cy="1800000"/>
          </a:xfrm>
          <a:prstGeom prst="rect">
            <a:avLst/>
          </a:prstGeom>
        </p:spPr>
      </p:pic>
      <p:pic>
        <p:nvPicPr>
          <p:cNvPr id="22" name="Imagem 21" descr="Uma imagem com exterior&#10;&#10;Descrição gerada automaticamente">
            <a:extLst>
              <a:ext uri="{FF2B5EF4-FFF2-40B4-BE49-F238E27FC236}">
                <a16:creationId xmlns:a16="http://schemas.microsoft.com/office/drawing/2014/main" id="{F08E5DC0-BAB9-B3FA-1C52-4BD8F280A4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5215" y="-36350"/>
            <a:ext cx="1485597" cy="1800000"/>
          </a:xfrm>
          <a:prstGeom prst="rect">
            <a:avLst/>
          </a:prstGeom>
        </p:spPr>
      </p:pic>
      <p:pic>
        <p:nvPicPr>
          <p:cNvPr id="6144" name="Imagem 6143" descr="Uma imagem com texto, pessoa, colorido, em pé&#10;&#10;Descrição gerada automaticamente">
            <a:extLst>
              <a:ext uri="{FF2B5EF4-FFF2-40B4-BE49-F238E27FC236}">
                <a16:creationId xmlns:a16="http://schemas.microsoft.com/office/drawing/2014/main" id="{333417C0-D175-6D95-F94E-7A26FB1C7B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52610" y="-20138"/>
            <a:ext cx="2285029" cy="1800000"/>
          </a:xfrm>
          <a:prstGeom prst="rect">
            <a:avLst/>
          </a:prstGeom>
        </p:spPr>
      </p:pic>
      <p:pic>
        <p:nvPicPr>
          <p:cNvPr id="6147" name="Imagem 6146" descr="Uma imagem com texto, contentor, barco&#10;&#10;Descrição gerada automaticamente">
            <a:extLst>
              <a:ext uri="{FF2B5EF4-FFF2-40B4-BE49-F238E27FC236}">
                <a16:creationId xmlns:a16="http://schemas.microsoft.com/office/drawing/2014/main" id="{F8A5CCE2-2CD2-4A60-30D1-14C09EE005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45086" y="-20138"/>
            <a:ext cx="2023258" cy="1783788"/>
          </a:xfrm>
          <a:prstGeom prst="rect">
            <a:avLst/>
          </a:prstGeom>
        </p:spPr>
      </p:pic>
      <p:pic>
        <p:nvPicPr>
          <p:cNvPr id="16" name="Imagem 15" descr="Uma imagem com texto, interior&#10;&#10;Descrição gerada automaticamente">
            <a:extLst>
              <a:ext uri="{FF2B5EF4-FFF2-40B4-BE49-F238E27FC236}">
                <a16:creationId xmlns:a16="http://schemas.microsoft.com/office/drawing/2014/main" id="{C94D345E-EC85-DF84-6162-203ADC82572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691" y="1753861"/>
            <a:ext cx="2044328" cy="1800000"/>
          </a:xfrm>
          <a:prstGeom prst="rect">
            <a:avLst/>
          </a:prstGeom>
        </p:spPr>
      </p:pic>
      <p:pic>
        <p:nvPicPr>
          <p:cNvPr id="24" name="Imagem 23" descr="Uma imagem com texto, pessoa, roupa de cama&#10;&#10;Descrição gerada automaticamente">
            <a:extLst>
              <a:ext uri="{FF2B5EF4-FFF2-40B4-BE49-F238E27FC236}">
                <a16:creationId xmlns:a16="http://schemas.microsoft.com/office/drawing/2014/main" id="{E5657BBC-4C00-78EC-4D1C-0ADD43165CF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82222" y="1753861"/>
            <a:ext cx="2745762" cy="1800000"/>
          </a:xfrm>
          <a:prstGeom prst="rect">
            <a:avLst/>
          </a:prstGeom>
        </p:spPr>
      </p:pic>
      <p:pic>
        <p:nvPicPr>
          <p:cNvPr id="30" name="Imagem 29" descr="Uma imagem com terra, pessoa, exterior&#10;&#10;Descrição gerada automaticamente">
            <a:extLst>
              <a:ext uri="{FF2B5EF4-FFF2-40B4-BE49-F238E27FC236}">
                <a16:creationId xmlns:a16="http://schemas.microsoft.com/office/drawing/2014/main" id="{134A560E-6E13-315B-D00D-1F228831806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374192" y="1753861"/>
            <a:ext cx="2430056" cy="1800000"/>
          </a:xfrm>
          <a:prstGeom prst="rect">
            <a:avLst/>
          </a:prstGeom>
        </p:spPr>
      </p:pic>
      <p:pic>
        <p:nvPicPr>
          <p:cNvPr id="6151" name="Imagem 6150">
            <a:extLst>
              <a:ext uri="{FF2B5EF4-FFF2-40B4-BE49-F238E27FC236}">
                <a16:creationId xmlns:a16="http://schemas.microsoft.com/office/drawing/2014/main" id="{5F35D8E1-1E9F-E70F-743A-7CAAC43E564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80512" y="1753861"/>
            <a:ext cx="2400000" cy="1800000"/>
          </a:xfrm>
          <a:prstGeom prst="rect">
            <a:avLst/>
          </a:prstGeom>
        </p:spPr>
      </p:pic>
      <p:pic>
        <p:nvPicPr>
          <p:cNvPr id="12" name="Imagem 11" descr="Uma imagem com pessoa, céu, exterior, pessoas&#10;&#10;Descrição gerada automaticamente">
            <a:extLst>
              <a:ext uri="{FF2B5EF4-FFF2-40B4-BE49-F238E27FC236}">
                <a16:creationId xmlns:a16="http://schemas.microsoft.com/office/drawing/2014/main" id="{D6B82DCC-7F77-562C-07B9-BBC70903B76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62523" y="3389639"/>
            <a:ext cx="4276888" cy="1800000"/>
          </a:xfrm>
          <a:prstGeom prst="rect">
            <a:avLst/>
          </a:prstGeom>
        </p:spPr>
      </p:pic>
      <p:pic>
        <p:nvPicPr>
          <p:cNvPr id="14" name="Imagem 13" descr="Uma imagem com texto&#10;&#10;Descrição gerada automaticamente">
            <a:extLst>
              <a:ext uri="{FF2B5EF4-FFF2-40B4-BE49-F238E27FC236}">
                <a16:creationId xmlns:a16="http://schemas.microsoft.com/office/drawing/2014/main" id="{2376F8DF-B9CB-D4CD-A8E1-BB3A72D09D8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605784" y="3389639"/>
            <a:ext cx="1538319" cy="1800000"/>
          </a:xfrm>
          <a:prstGeom prst="rect">
            <a:avLst/>
          </a:prstGeom>
        </p:spPr>
      </p:pic>
      <p:pic>
        <p:nvPicPr>
          <p:cNvPr id="28" name="Imagem 27" descr="Uma imagem com texto, pessoa, interior&#10;&#10;Descrição gerada automaticamente">
            <a:extLst>
              <a:ext uri="{FF2B5EF4-FFF2-40B4-BE49-F238E27FC236}">
                <a16:creationId xmlns:a16="http://schemas.microsoft.com/office/drawing/2014/main" id="{147EE6D5-6285-7C94-6B4A-D9ABDADD3CF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 y="3376829"/>
            <a:ext cx="2385463" cy="1800000"/>
          </a:xfrm>
          <a:prstGeom prst="rect">
            <a:avLst/>
          </a:prstGeom>
        </p:spPr>
      </p:pic>
      <p:pic>
        <p:nvPicPr>
          <p:cNvPr id="6" name="Imagem 5" descr="Uma imagem com pessoa, interior, criança&#10;&#10;Descrição gerada automaticamente">
            <a:extLst>
              <a:ext uri="{FF2B5EF4-FFF2-40B4-BE49-F238E27FC236}">
                <a16:creationId xmlns:a16="http://schemas.microsoft.com/office/drawing/2014/main" id="{B2A9B035-D84A-FB1D-6C6A-26B64991FE7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75417" y="3389639"/>
            <a:ext cx="1350000" cy="1800000"/>
          </a:xfrm>
          <a:prstGeom prst="rect">
            <a:avLst/>
          </a:prstGeom>
        </p:spPr>
      </p:pic>
    </p:spTree>
    <p:extLst>
      <p:ext uri="{BB962C8B-B14F-4D97-AF65-F5344CB8AC3E}">
        <p14:creationId xmlns:p14="http://schemas.microsoft.com/office/powerpoint/2010/main" val="3341159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5760" y="91377"/>
            <a:ext cx="8892480" cy="496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9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EEBA-24E7-2668-A6A3-2DFA94AC9767}"/>
              </a:ext>
            </a:extLst>
          </p:cNvPr>
          <p:cNvSpPr>
            <a:spLocks noGrp="1"/>
          </p:cNvSpPr>
          <p:nvPr>
            <p:ph type="title"/>
          </p:nvPr>
        </p:nvSpPr>
        <p:spPr/>
        <p:txBody>
          <a:bodyPr>
            <a:normAutofit fontScale="90000"/>
          </a:bodyPr>
          <a:lstStyle/>
          <a:p>
            <a:r>
              <a:rPr lang="en-GB" dirty="0"/>
              <a:t>Shipboard TRAINING &amp; OUTREACH</a:t>
            </a:r>
          </a:p>
        </p:txBody>
      </p:sp>
      <p:sp>
        <p:nvSpPr>
          <p:cNvPr id="3" name="Text Placeholder 2">
            <a:extLst>
              <a:ext uri="{FF2B5EF4-FFF2-40B4-BE49-F238E27FC236}">
                <a16:creationId xmlns:a16="http://schemas.microsoft.com/office/drawing/2014/main" id="{B4CE0AC8-F46C-1BF3-8D9F-ECE3ED91F5F6}"/>
              </a:ext>
            </a:extLst>
          </p:cNvPr>
          <p:cNvSpPr>
            <a:spLocks noGrp="1"/>
          </p:cNvSpPr>
          <p:nvPr>
            <p:ph type="body" idx="1"/>
          </p:nvPr>
        </p:nvSpPr>
        <p:spPr/>
        <p:txBody>
          <a:bodyPr/>
          <a:lstStyle/>
          <a:p>
            <a:r>
              <a:rPr lang="en-GB" dirty="0"/>
              <a:t>Introducing the project</a:t>
            </a:r>
          </a:p>
        </p:txBody>
      </p:sp>
    </p:spTree>
    <p:extLst>
      <p:ext uri="{BB962C8B-B14F-4D97-AF65-F5344CB8AC3E}">
        <p14:creationId xmlns:p14="http://schemas.microsoft.com/office/powerpoint/2010/main" val="315981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4A47B645-43BF-410B-B930-DE16F0AB6BDF}"/>
              </a:ext>
            </a:extLst>
          </p:cNvPr>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GB" sz="3600" dirty="0" err="1"/>
              <a:t>NoSoAT</a:t>
            </a:r>
            <a:r>
              <a:rPr lang="en-GB" sz="3600" dirty="0"/>
              <a:t>/</a:t>
            </a:r>
            <a:r>
              <a:rPr lang="en-GB" sz="3600" dirty="0" err="1"/>
              <a:t>SoNoAT</a:t>
            </a:r>
            <a:r>
              <a:rPr lang="en-GB" sz="3600" dirty="0"/>
              <a:t> Floating Summer Schools</a:t>
            </a:r>
            <a:endParaRPr lang="en-US" sz="3600" dirty="0"/>
          </a:p>
        </p:txBody>
      </p:sp>
      <p:sp>
        <p:nvSpPr>
          <p:cNvPr id="32" name="CaixaDeTexto 31">
            <a:extLst>
              <a:ext uri="{FF2B5EF4-FFF2-40B4-BE49-F238E27FC236}">
                <a16:creationId xmlns:a16="http://schemas.microsoft.com/office/drawing/2014/main" id="{745FE575-75D6-4EDD-97EB-EB42C7B0285C}"/>
              </a:ext>
            </a:extLst>
          </p:cNvPr>
          <p:cNvSpPr txBox="1"/>
          <p:nvPr/>
        </p:nvSpPr>
        <p:spPr>
          <a:xfrm>
            <a:off x="6986350" y="1328026"/>
            <a:ext cx="1566932" cy="369332"/>
          </a:xfrm>
          <a:prstGeom prst="rect">
            <a:avLst/>
          </a:prstGeom>
          <a:noFill/>
        </p:spPr>
        <p:txBody>
          <a:bodyPr wrap="square">
            <a:spAutoFit/>
          </a:bodyPr>
          <a:lstStyle/>
          <a:p>
            <a:r>
              <a:rPr lang="en-GB" dirty="0">
                <a:solidFill>
                  <a:srgbClr val="0099A1"/>
                </a:solidFill>
                <a:latin typeface="Calibri" panose="020F0502020204030204" pitchFamily="34" charset="0"/>
              </a:rPr>
              <a:t>NoSoAT</a:t>
            </a:r>
            <a:r>
              <a:rPr lang="en-GB" sz="1800" b="0" i="0" u="none" strike="noStrike" baseline="0" dirty="0">
                <a:solidFill>
                  <a:srgbClr val="0099A1"/>
                </a:solidFill>
                <a:latin typeface="Calibri" panose="020F0502020204030204" pitchFamily="34" charset="0"/>
              </a:rPr>
              <a:t>-2016</a:t>
            </a:r>
            <a:endParaRPr lang="en-GB" dirty="0"/>
          </a:p>
        </p:txBody>
      </p:sp>
      <p:pic>
        <p:nvPicPr>
          <p:cNvPr id="34" name="Picture 3">
            <a:extLst>
              <a:ext uri="{FF2B5EF4-FFF2-40B4-BE49-F238E27FC236}">
                <a16:creationId xmlns:a16="http://schemas.microsoft.com/office/drawing/2014/main" id="{73FBFCE5-D66A-40A7-B586-D864AD8F3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557" y="1091779"/>
            <a:ext cx="4322506" cy="3263492"/>
          </a:xfrm>
          <a:prstGeom prst="rect">
            <a:avLst/>
          </a:prstGeom>
          <a:noFill/>
          <a:effectLst>
            <a:outerShdw blurRad="50800" dist="63500" dir="3600000" sx="101000" sy="101000" algn="tl" rotWithShape="0">
              <a:prstClr val="black">
                <a:alpha val="32000"/>
              </a:prstClr>
            </a:outerShdw>
          </a:effectLst>
        </p:spPr>
      </p:pic>
      <p:pic>
        <p:nvPicPr>
          <p:cNvPr id="2052" name="Picture 4" descr="Polarstern cruise PS102 2016 | Leibniz-Institut für Troposphärenforschung  e.V., Leipzig">
            <a:extLst>
              <a:ext uri="{FF2B5EF4-FFF2-40B4-BE49-F238E27FC236}">
                <a16:creationId xmlns:a16="http://schemas.microsoft.com/office/drawing/2014/main" id="{04583FD3-CC69-483D-B9AA-42A1FDD5BC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97929" y="1680590"/>
            <a:ext cx="1555353" cy="1109485"/>
          </a:xfrm>
          <a:prstGeom prst="rect">
            <a:avLst/>
          </a:prstGeom>
          <a:noFill/>
          <a:effectLst>
            <a:outerShdw blurRad="50800" dist="63500" dir="3600000" sx="101000" sy="101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8D7E7EF-0CE0-4313-838F-1397D81C661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14642" y="1055799"/>
            <a:ext cx="1664228" cy="1109485"/>
          </a:xfrm>
          <a:prstGeom prst="rect">
            <a:avLst/>
          </a:prstGeom>
          <a:noFill/>
          <a:effectLst>
            <a:outerShdw blurRad="50800" dist="63500" dir="3600000" sx="101000" sy="101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38" name="CaixaDeTexto 37">
            <a:extLst>
              <a:ext uri="{FF2B5EF4-FFF2-40B4-BE49-F238E27FC236}">
                <a16:creationId xmlns:a16="http://schemas.microsoft.com/office/drawing/2014/main" id="{6ABAF233-B3B2-47CB-A133-4E8EFD97CF13}"/>
              </a:ext>
            </a:extLst>
          </p:cNvPr>
          <p:cNvSpPr txBox="1"/>
          <p:nvPr/>
        </p:nvSpPr>
        <p:spPr>
          <a:xfrm>
            <a:off x="5081453" y="725302"/>
            <a:ext cx="1566932" cy="369332"/>
          </a:xfrm>
          <a:prstGeom prst="rect">
            <a:avLst/>
          </a:prstGeom>
          <a:noFill/>
        </p:spPr>
        <p:txBody>
          <a:bodyPr wrap="square">
            <a:spAutoFit/>
          </a:bodyPr>
          <a:lstStyle/>
          <a:p>
            <a:r>
              <a:rPr lang="en-GB" dirty="0">
                <a:solidFill>
                  <a:srgbClr val="0099A1"/>
                </a:solidFill>
                <a:latin typeface="Calibri" panose="020F0502020204030204" pitchFamily="34" charset="0"/>
              </a:rPr>
              <a:t>NoSoAT</a:t>
            </a:r>
            <a:r>
              <a:rPr lang="en-GB" sz="1800" b="0" i="0" u="none" strike="noStrike" baseline="0" dirty="0">
                <a:solidFill>
                  <a:srgbClr val="0099A1"/>
                </a:solidFill>
                <a:latin typeface="Calibri" panose="020F0502020204030204" pitchFamily="34" charset="0"/>
              </a:rPr>
              <a:t>-2015</a:t>
            </a:r>
            <a:endParaRPr lang="en-GB" dirty="0"/>
          </a:p>
        </p:txBody>
      </p:sp>
      <p:pic>
        <p:nvPicPr>
          <p:cNvPr id="41" name="Picture 2">
            <a:extLst>
              <a:ext uri="{FF2B5EF4-FFF2-40B4-BE49-F238E27FC236}">
                <a16:creationId xmlns:a16="http://schemas.microsoft.com/office/drawing/2014/main" id="{E6768BB2-F37A-4589-934E-2E8FCCD556A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89777" y="2689493"/>
            <a:ext cx="1664228" cy="1102228"/>
          </a:xfrm>
          <a:prstGeom prst="rect">
            <a:avLst/>
          </a:prstGeom>
          <a:noFill/>
          <a:effectLst>
            <a:outerShdw blurRad="50800" dist="63500" dir="3600000" sx="101000" sy="101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42" name="CaixaDeTexto 41">
            <a:extLst>
              <a:ext uri="{FF2B5EF4-FFF2-40B4-BE49-F238E27FC236}">
                <a16:creationId xmlns:a16="http://schemas.microsoft.com/office/drawing/2014/main" id="{756288EC-81B6-4108-A1D5-C877259C591D}"/>
              </a:ext>
            </a:extLst>
          </p:cNvPr>
          <p:cNvSpPr txBox="1"/>
          <p:nvPr/>
        </p:nvSpPr>
        <p:spPr>
          <a:xfrm>
            <a:off x="5028568" y="2361576"/>
            <a:ext cx="1566932" cy="369332"/>
          </a:xfrm>
          <a:prstGeom prst="rect">
            <a:avLst/>
          </a:prstGeom>
          <a:noFill/>
        </p:spPr>
        <p:txBody>
          <a:bodyPr wrap="square">
            <a:spAutoFit/>
          </a:bodyPr>
          <a:lstStyle/>
          <a:p>
            <a:r>
              <a:rPr lang="en-GB" dirty="0">
                <a:solidFill>
                  <a:srgbClr val="0099A1"/>
                </a:solidFill>
                <a:latin typeface="Calibri" panose="020F0502020204030204" pitchFamily="34" charset="0"/>
              </a:rPr>
              <a:t>SoNoAT-2019</a:t>
            </a:r>
            <a:endParaRPr lang="en-GB" dirty="0"/>
          </a:p>
        </p:txBody>
      </p:sp>
      <p:pic>
        <p:nvPicPr>
          <p:cNvPr id="44" name="Picture 7">
            <a:extLst>
              <a:ext uri="{FF2B5EF4-FFF2-40B4-BE49-F238E27FC236}">
                <a16:creationId xmlns:a16="http://schemas.microsoft.com/office/drawing/2014/main" id="{87ADF30E-3769-4780-99B9-25A095DCFD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76926" y="4540154"/>
            <a:ext cx="639239" cy="551876"/>
          </a:xfrm>
          <a:prstGeom prst="rect">
            <a:avLst/>
          </a:prstGeom>
          <a:ln>
            <a:noFill/>
          </a:ln>
          <a:effectLst>
            <a:outerShdw blurRad="292100" dist="139700" dir="2700000" algn="tl" rotWithShape="0">
              <a:srgbClr val="333333">
                <a:alpha val="65000"/>
              </a:srgbClr>
            </a:outerShdw>
          </a:effectLst>
        </p:spPr>
      </p:pic>
      <p:pic>
        <p:nvPicPr>
          <p:cNvPr id="45" name="Picture 2">
            <a:extLst>
              <a:ext uri="{FF2B5EF4-FFF2-40B4-BE49-F238E27FC236}">
                <a16:creationId xmlns:a16="http://schemas.microsoft.com/office/drawing/2014/main" id="{B6E3DF66-CC38-42AA-910D-2E9F3AAB242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4425850"/>
            <a:ext cx="9144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4">
            <a:extLst>
              <a:ext uri="{FF2B5EF4-FFF2-40B4-BE49-F238E27FC236}">
                <a16:creationId xmlns:a16="http://schemas.microsoft.com/office/drawing/2014/main" id="{32645965-2D88-4064-B720-A363482428BA}"/>
              </a:ext>
            </a:extLst>
          </p:cNvPr>
          <p:cNvSpPr txBox="1"/>
          <p:nvPr/>
        </p:nvSpPr>
        <p:spPr>
          <a:xfrm>
            <a:off x="3419872" y="4372530"/>
            <a:ext cx="1944216" cy="215444"/>
          </a:xfrm>
          <a:prstGeom prst="rect">
            <a:avLst/>
          </a:prstGeom>
          <a:noFill/>
        </p:spPr>
        <p:txBody>
          <a:bodyPr wrap="square" rtlCol="0">
            <a:spAutoFit/>
          </a:bodyPr>
          <a:lstStyle/>
          <a:p>
            <a:r>
              <a:rPr lang="en-GB" sz="800" dirty="0">
                <a:solidFill>
                  <a:schemeClr val="bg1">
                    <a:lumMod val="60000"/>
                    <a:lumOff val="40000"/>
                  </a:schemeClr>
                </a:solidFill>
              </a:rPr>
              <a:t>©Alfred Wegener Institute (AWI)</a:t>
            </a:r>
          </a:p>
        </p:txBody>
      </p:sp>
      <p:pic>
        <p:nvPicPr>
          <p:cNvPr id="1026" name="Picture 2" descr="Image">
            <a:extLst>
              <a:ext uri="{FF2B5EF4-FFF2-40B4-BE49-F238E27FC236}">
                <a16:creationId xmlns:a16="http://schemas.microsoft.com/office/drawing/2014/main" id="{4CD21B57-8826-87CF-9908-E9FE797D6F7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05777" y="3263150"/>
            <a:ext cx="1612893" cy="110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997AFE9E-775B-9B07-6648-291463384651}"/>
              </a:ext>
            </a:extLst>
          </p:cNvPr>
          <p:cNvSpPr txBox="1"/>
          <p:nvPr/>
        </p:nvSpPr>
        <p:spPr>
          <a:xfrm>
            <a:off x="6975514" y="2959522"/>
            <a:ext cx="1566932" cy="369332"/>
          </a:xfrm>
          <a:prstGeom prst="rect">
            <a:avLst/>
          </a:prstGeom>
          <a:noFill/>
        </p:spPr>
        <p:txBody>
          <a:bodyPr wrap="square">
            <a:spAutoFit/>
          </a:bodyPr>
          <a:lstStyle/>
          <a:p>
            <a:r>
              <a:rPr lang="en-GB" dirty="0">
                <a:solidFill>
                  <a:srgbClr val="0099A1"/>
                </a:solidFill>
                <a:latin typeface="Calibri" panose="020F0502020204030204" pitchFamily="34" charset="0"/>
              </a:rPr>
              <a:t>NoSoAT-2022</a:t>
            </a:r>
            <a:endParaRPr lang="en-GB" dirty="0"/>
          </a:p>
        </p:txBody>
      </p:sp>
    </p:spTree>
    <p:extLst>
      <p:ext uri="{BB962C8B-B14F-4D97-AF65-F5344CB8AC3E}">
        <p14:creationId xmlns:p14="http://schemas.microsoft.com/office/powerpoint/2010/main" val="297272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D5D7EB0-E8F1-487B-ACB7-7E97D0B3BF64}"/>
              </a:ext>
            </a:extLst>
          </p:cNvPr>
          <p:cNvGrpSpPr/>
          <p:nvPr/>
        </p:nvGrpSpPr>
        <p:grpSpPr>
          <a:xfrm>
            <a:off x="6536468" y="3653056"/>
            <a:ext cx="2462213" cy="1275946"/>
            <a:chOff x="6619185" y="3684844"/>
            <a:chExt cx="2417311" cy="1252677"/>
          </a:xfrm>
        </p:grpSpPr>
        <p:sp>
          <p:nvSpPr>
            <p:cNvPr id="6" name="Rectangle 5">
              <a:extLst>
                <a:ext uri="{FF2B5EF4-FFF2-40B4-BE49-F238E27FC236}">
                  <a16:creationId xmlns:a16="http://schemas.microsoft.com/office/drawing/2014/main" id="{E05A3B9C-3D85-44EC-B3D3-E7FF75FE00EF}"/>
                </a:ext>
              </a:extLst>
            </p:cNvPr>
            <p:cNvSpPr/>
            <p:nvPr/>
          </p:nvSpPr>
          <p:spPr>
            <a:xfrm>
              <a:off x="6619185" y="3687817"/>
              <a:ext cx="2417311" cy="1249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CB71EA42-A8C0-4311-AACA-22174C3C0C9C}"/>
                </a:ext>
              </a:extLst>
            </p:cNvPr>
            <p:cNvGrpSpPr/>
            <p:nvPr/>
          </p:nvGrpSpPr>
          <p:grpSpPr>
            <a:xfrm>
              <a:off x="6619185" y="3684844"/>
              <a:ext cx="2417311" cy="1252677"/>
              <a:chOff x="6619185" y="3684844"/>
              <a:chExt cx="2417311" cy="1252677"/>
            </a:xfrm>
          </p:grpSpPr>
          <p:pic>
            <p:nvPicPr>
              <p:cNvPr id="17" name="Picture 2" descr="O:\Pogo\Training and Education\NF-POGO\Shipboard Training\2019\SoNoAT\Schools Partnership\shrunkencup_returned2.jpg">
                <a:extLst>
                  <a:ext uri="{FF2B5EF4-FFF2-40B4-BE49-F238E27FC236}">
                    <a16:creationId xmlns:a16="http://schemas.microsoft.com/office/drawing/2014/main" id="{729F27A9-D58F-4A66-AE6E-417CFF0E969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50292" y="4260313"/>
                <a:ext cx="1584176" cy="671014"/>
              </a:xfrm>
              <a:prstGeom prst="rect">
                <a:avLst/>
              </a:prstGeom>
              <a:noFill/>
              <a:effectLst>
                <a:outerShdw blurRad="50800" dist="63500" dir="3600000" sx="101000" sy="101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pic>
            <p:nvPicPr>
              <p:cNvPr id="18" name="Picture 3" descr="O:\Pogo\Training and Education\NF-POGO\Shipboard Training\2019\SoNoAT\Schools Partnership\shrunkencup_edit.png">
                <a:extLst>
                  <a:ext uri="{FF2B5EF4-FFF2-40B4-BE49-F238E27FC236}">
                    <a16:creationId xmlns:a16="http://schemas.microsoft.com/office/drawing/2014/main" id="{377D1A86-5BE3-4C4B-ACCF-C50DE181D8F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19185" y="3687817"/>
                <a:ext cx="831107" cy="1249704"/>
              </a:xfrm>
              <a:prstGeom prst="rect">
                <a:avLst/>
              </a:prstGeom>
              <a:noFill/>
              <a:effectLst>
                <a:outerShdw blurRad="50800" dist="63500" dir="3600000" sx="101000" sy="101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9" name="Circular Arrow 3">
                <a:extLst>
                  <a:ext uri="{FF2B5EF4-FFF2-40B4-BE49-F238E27FC236}">
                    <a16:creationId xmlns:a16="http://schemas.microsoft.com/office/drawing/2014/main" id="{6BEF1B8C-0335-471A-B753-7FA4C579215B}"/>
                  </a:ext>
                </a:extLst>
              </p:cNvPr>
              <p:cNvSpPr/>
              <p:nvPr/>
            </p:nvSpPr>
            <p:spPr>
              <a:xfrm rot="2174170">
                <a:off x="7385246" y="3684844"/>
                <a:ext cx="212836" cy="1060874"/>
              </a:xfrm>
              <a:prstGeom prst="circularArrow">
                <a:avLst>
                  <a:gd name="adj1" fmla="val 7382"/>
                  <a:gd name="adj2" fmla="val 2352106"/>
                  <a:gd name="adj3" fmla="val 19210256"/>
                  <a:gd name="adj4" fmla="val 14736428"/>
                  <a:gd name="adj5" fmla="val 11068"/>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4">
                <a:extLst>
                  <a:ext uri="{FF2B5EF4-FFF2-40B4-BE49-F238E27FC236}">
                    <a16:creationId xmlns:a16="http://schemas.microsoft.com/office/drawing/2014/main" id="{2D455D10-D31D-4C52-8312-C2CA71C05C18}"/>
                  </a:ext>
                </a:extLst>
              </p:cNvPr>
              <p:cNvSpPr txBox="1"/>
              <p:nvPr/>
            </p:nvSpPr>
            <p:spPr>
              <a:xfrm>
                <a:off x="7870712" y="3741097"/>
                <a:ext cx="1165784" cy="400110"/>
              </a:xfrm>
              <a:prstGeom prst="rect">
                <a:avLst/>
              </a:prstGeom>
              <a:noFill/>
              <a:effectLst>
                <a:outerShdw blurRad="50800" dist="63500" dir="3600000" sx="101000" sy="101000" algn="tl" rotWithShape="0">
                  <a:prstClr val="black">
                    <a:alpha val="32000"/>
                  </a:prstClr>
                </a:outerShdw>
              </a:effectLst>
            </p:spPr>
            <p:txBody>
              <a:bodyPr wrap="square" rtlCol="0">
                <a:spAutoFit/>
              </a:bodyPr>
              <a:lstStyle/>
              <a:p>
                <a:r>
                  <a:rPr lang="en-GB" sz="1000" i="1" dirty="0">
                    <a:solidFill>
                      <a:schemeClr val="bg1">
                        <a:lumMod val="75000"/>
                      </a:schemeClr>
                    </a:solidFill>
                  </a:rPr>
                  <a:t>“Shrunken Cup” design</a:t>
                </a:r>
              </a:p>
            </p:txBody>
          </p:sp>
        </p:grpSp>
      </p:grpSp>
      <p:sp>
        <p:nvSpPr>
          <p:cNvPr id="9" name="Retângulo 8">
            <a:extLst>
              <a:ext uri="{FF2B5EF4-FFF2-40B4-BE49-F238E27FC236}">
                <a16:creationId xmlns:a16="http://schemas.microsoft.com/office/drawing/2014/main" id="{86D14B97-1820-47D6-ADE4-BA9193C3F960}"/>
              </a:ext>
            </a:extLst>
          </p:cNvPr>
          <p:cNvSpPr/>
          <p:nvPr/>
        </p:nvSpPr>
        <p:spPr>
          <a:xfrm>
            <a:off x="7442566" y="614119"/>
            <a:ext cx="1584176" cy="8572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493143" y="75147"/>
            <a:ext cx="8229600" cy="857250"/>
          </a:xfrm>
        </p:spPr>
        <p:txBody>
          <a:bodyPr>
            <a:normAutofit/>
          </a:bodyPr>
          <a:lstStyle/>
          <a:p>
            <a:r>
              <a:rPr lang="en-US" sz="3600" dirty="0"/>
              <a:t>2019 </a:t>
            </a:r>
            <a:r>
              <a:rPr lang="en-US" sz="3600" dirty="0" err="1"/>
              <a:t>SoNoAT</a:t>
            </a:r>
            <a:r>
              <a:rPr lang="en-US" sz="3600" dirty="0"/>
              <a:t> Outreach</a:t>
            </a:r>
          </a:p>
        </p:txBody>
      </p:sp>
      <p:pic>
        <p:nvPicPr>
          <p:cNvPr id="10" name="Picture 3">
            <a:extLst>
              <a:ext uri="{FF2B5EF4-FFF2-40B4-BE49-F238E27FC236}">
                <a16:creationId xmlns:a16="http://schemas.microsoft.com/office/drawing/2014/main" id="{1E081C7F-CA33-4C33-94C7-336564D357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1578" y="2236874"/>
            <a:ext cx="1802380" cy="2273475"/>
          </a:xfrm>
          <a:prstGeom prst="rect">
            <a:avLst/>
          </a:prstGeom>
          <a:noFill/>
          <a:effectLst>
            <a:outerShdw blurRad="50800" dist="63500" dir="3600000" sx="101000" sy="101000" algn="tl" rotWithShape="0">
              <a:prstClr val="black">
                <a:alpha val="32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4">
            <a:extLst>
              <a:ext uri="{FF2B5EF4-FFF2-40B4-BE49-F238E27FC236}">
                <a16:creationId xmlns:a16="http://schemas.microsoft.com/office/drawing/2014/main" id="{F9865A08-A020-4880-8507-69AA87343ADE}"/>
              </a:ext>
            </a:extLst>
          </p:cNvPr>
          <p:cNvSpPr txBox="1"/>
          <p:nvPr/>
        </p:nvSpPr>
        <p:spPr>
          <a:xfrm>
            <a:off x="884464" y="4750842"/>
            <a:ext cx="1944216" cy="215444"/>
          </a:xfrm>
          <a:prstGeom prst="rect">
            <a:avLst/>
          </a:prstGeom>
          <a:noFill/>
        </p:spPr>
        <p:txBody>
          <a:bodyPr wrap="square" rtlCol="0">
            <a:spAutoFit/>
          </a:bodyPr>
          <a:lstStyle/>
          <a:p>
            <a:r>
              <a:rPr lang="en-GB" sz="800" dirty="0">
                <a:solidFill>
                  <a:schemeClr val="bg1">
                    <a:lumMod val="60000"/>
                    <a:lumOff val="40000"/>
                  </a:schemeClr>
                </a:solidFill>
              </a:rPr>
              <a:t>©Alfred Wegener Institute (AWI)</a:t>
            </a:r>
          </a:p>
        </p:txBody>
      </p:sp>
      <p:pic>
        <p:nvPicPr>
          <p:cNvPr id="20" name="Picture 4">
            <a:extLst>
              <a:ext uri="{FF2B5EF4-FFF2-40B4-BE49-F238E27FC236}">
                <a16:creationId xmlns:a16="http://schemas.microsoft.com/office/drawing/2014/main" id="{2B8CBA17-E9D6-4170-9FFB-906565D46F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3047" y="3160897"/>
            <a:ext cx="1799081" cy="1778592"/>
          </a:xfrm>
          <a:prstGeom prst="rect">
            <a:avLst/>
          </a:prstGeom>
          <a:noFill/>
          <a:effectLst>
            <a:outerShdw blurRad="50800" dist="63500" dir="3600000" sx="101000" sy="101000" algn="tl" rotWithShape="0">
              <a:prstClr val="black">
                <a:alpha val="32000"/>
              </a:prstClr>
            </a:outerShdw>
          </a:effectLst>
        </p:spPr>
      </p:pic>
      <p:sp>
        <p:nvSpPr>
          <p:cNvPr id="23" name="TextBox 4">
            <a:extLst>
              <a:ext uri="{FF2B5EF4-FFF2-40B4-BE49-F238E27FC236}">
                <a16:creationId xmlns:a16="http://schemas.microsoft.com/office/drawing/2014/main" id="{72161FD3-7E80-4992-8DF5-95FBC2ADB52C}"/>
              </a:ext>
            </a:extLst>
          </p:cNvPr>
          <p:cNvSpPr txBox="1"/>
          <p:nvPr/>
        </p:nvSpPr>
        <p:spPr>
          <a:xfrm>
            <a:off x="222459" y="1972733"/>
            <a:ext cx="2040157" cy="246221"/>
          </a:xfrm>
          <a:prstGeom prst="rect">
            <a:avLst/>
          </a:prstGeom>
          <a:noFill/>
        </p:spPr>
        <p:txBody>
          <a:bodyPr wrap="square" rtlCol="0">
            <a:spAutoFit/>
          </a:bodyPr>
          <a:lstStyle/>
          <a:p>
            <a:r>
              <a:rPr lang="en-GB" sz="1000" i="1" dirty="0">
                <a:solidFill>
                  <a:schemeClr val="bg1">
                    <a:lumMod val="75000"/>
                  </a:schemeClr>
                </a:solidFill>
              </a:rPr>
              <a:t>Engagement of schools pre-cruise </a:t>
            </a:r>
          </a:p>
        </p:txBody>
      </p:sp>
      <p:sp>
        <p:nvSpPr>
          <p:cNvPr id="24" name="TextBox 4">
            <a:extLst>
              <a:ext uri="{FF2B5EF4-FFF2-40B4-BE49-F238E27FC236}">
                <a16:creationId xmlns:a16="http://schemas.microsoft.com/office/drawing/2014/main" id="{0BFEF699-38E5-47CE-AC85-896DC87FFDAA}"/>
              </a:ext>
            </a:extLst>
          </p:cNvPr>
          <p:cNvSpPr txBox="1"/>
          <p:nvPr/>
        </p:nvSpPr>
        <p:spPr>
          <a:xfrm>
            <a:off x="4311998" y="2628224"/>
            <a:ext cx="2160240" cy="246221"/>
          </a:xfrm>
          <a:prstGeom prst="rect">
            <a:avLst/>
          </a:prstGeom>
          <a:noFill/>
        </p:spPr>
        <p:txBody>
          <a:bodyPr wrap="square" rtlCol="0">
            <a:spAutoFit/>
          </a:bodyPr>
          <a:lstStyle/>
          <a:p>
            <a:r>
              <a:rPr lang="en-GB" sz="1000" i="1" dirty="0">
                <a:solidFill>
                  <a:schemeClr val="bg1">
                    <a:lumMod val="75000"/>
                  </a:schemeClr>
                </a:solidFill>
              </a:rPr>
              <a:t>Skype with 15 schools in 5 countries</a:t>
            </a:r>
          </a:p>
        </p:txBody>
      </p:sp>
      <p:sp>
        <p:nvSpPr>
          <p:cNvPr id="26" name="TextBox 4">
            <a:extLst>
              <a:ext uri="{FF2B5EF4-FFF2-40B4-BE49-F238E27FC236}">
                <a16:creationId xmlns:a16="http://schemas.microsoft.com/office/drawing/2014/main" id="{2C9D0745-974A-4079-B676-29DEFE629DEC}"/>
              </a:ext>
            </a:extLst>
          </p:cNvPr>
          <p:cNvSpPr txBox="1"/>
          <p:nvPr/>
        </p:nvSpPr>
        <p:spPr>
          <a:xfrm>
            <a:off x="2849205" y="2857685"/>
            <a:ext cx="1895338" cy="246221"/>
          </a:xfrm>
          <a:prstGeom prst="rect">
            <a:avLst/>
          </a:prstGeom>
          <a:noFill/>
        </p:spPr>
        <p:txBody>
          <a:bodyPr wrap="square" rtlCol="0">
            <a:spAutoFit/>
          </a:bodyPr>
          <a:lstStyle/>
          <a:p>
            <a:r>
              <a:rPr lang="en-GB" sz="1000" i="1" dirty="0">
                <a:solidFill>
                  <a:schemeClr val="bg1">
                    <a:lumMod val="75000"/>
                  </a:schemeClr>
                </a:solidFill>
              </a:rPr>
              <a:t>Social media </a:t>
            </a:r>
          </a:p>
        </p:txBody>
      </p:sp>
      <p:grpSp>
        <p:nvGrpSpPr>
          <p:cNvPr id="8" name="Agrupar 7">
            <a:extLst>
              <a:ext uri="{FF2B5EF4-FFF2-40B4-BE49-F238E27FC236}">
                <a16:creationId xmlns:a16="http://schemas.microsoft.com/office/drawing/2014/main" id="{C9F32423-28C4-C361-2F6C-CC52AB90D952}"/>
              </a:ext>
            </a:extLst>
          </p:cNvPr>
          <p:cNvGrpSpPr>
            <a:grpSpLocks noChangeAspect="1"/>
          </p:cNvGrpSpPr>
          <p:nvPr/>
        </p:nvGrpSpPr>
        <p:grpSpPr>
          <a:xfrm>
            <a:off x="2644452" y="961746"/>
            <a:ext cx="3837540" cy="1656000"/>
            <a:chOff x="147658" y="1096918"/>
            <a:chExt cx="8268849" cy="3568228"/>
          </a:xfrm>
        </p:grpSpPr>
        <p:pic>
          <p:nvPicPr>
            <p:cNvPr id="11" name="Picture 8">
              <a:extLst>
                <a:ext uri="{FF2B5EF4-FFF2-40B4-BE49-F238E27FC236}">
                  <a16:creationId xmlns:a16="http://schemas.microsoft.com/office/drawing/2014/main" id="{969F825F-0735-B348-5B73-5717CD1324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3905" y="1096918"/>
              <a:ext cx="6476190" cy="3419048"/>
            </a:xfrm>
            <a:prstGeom prst="rect">
              <a:avLst/>
            </a:prstGeom>
            <a:ln>
              <a:noFill/>
            </a:ln>
            <a:effectLst>
              <a:outerShdw blurRad="292100" dist="139700" dir="2700000" algn="tl" rotWithShape="0">
                <a:srgbClr val="333333">
                  <a:alpha val="65000"/>
                </a:srgbClr>
              </a:outerShdw>
            </a:effectLst>
          </p:spPr>
        </p:pic>
        <p:pic>
          <p:nvPicPr>
            <p:cNvPr id="12" name="Picture 5">
              <a:extLst>
                <a:ext uri="{FF2B5EF4-FFF2-40B4-BE49-F238E27FC236}">
                  <a16:creationId xmlns:a16="http://schemas.microsoft.com/office/drawing/2014/main" id="{75DD38B8-796F-9182-E33F-059ADE92E2C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3961277" y="3407217"/>
              <a:ext cx="1899226" cy="1257929"/>
            </a:xfrm>
            <a:prstGeom prst="rect">
              <a:avLst/>
            </a:prstGeom>
            <a:ln>
              <a:noFill/>
            </a:ln>
            <a:effectLst>
              <a:outerShdw blurRad="50800" dist="381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997CA928-648E-8FC9-7062-112A16886FC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7658" y="3272496"/>
              <a:ext cx="1953759" cy="1099454"/>
            </a:xfrm>
            <a:prstGeom prst="rect">
              <a:avLst/>
            </a:prstGeom>
            <a:effectLst>
              <a:outerShdw blurRad="50800" dist="38100" dir="2700000" algn="tl" rotWithShape="0">
                <a:prstClr val="black">
                  <a:alpha val="65000"/>
                </a:prstClr>
              </a:outerShdw>
            </a:effectLst>
          </p:spPr>
        </p:pic>
        <p:pic>
          <p:nvPicPr>
            <p:cNvPr id="14" name="Picture 2" descr="O:\Pogo\Training and Education\NF-POGO\Shipboard Training\2019\SoNoAT\Schools Partnership\Skype photos\elburton1.jpg">
              <a:extLst>
                <a:ext uri="{FF2B5EF4-FFF2-40B4-BE49-F238E27FC236}">
                  <a16:creationId xmlns:a16="http://schemas.microsoft.com/office/drawing/2014/main" id="{BD24D7F7-0B42-FBD8-2EB2-DDE1F0D2369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327823" y="1879053"/>
              <a:ext cx="1532680" cy="1232317"/>
            </a:xfrm>
            <a:prstGeom prst="rect">
              <a:avLst/>
            </a:prstGeom>
            <a:ln>
              <a:noFill/>
            </a:ln>
            <a:effectLst>
              <a:outerShdw blurRad="50800" dist="381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27" name="Imagem 26">
              <a:extLst>
                <a:ext uri="{FF2B5EF4-FFF2-40B4-BE49-F238E27FC236}">
                  <a16:creationId xmlns:a16="http://schemas.microsoft.com/office/drawing/2014/main" id="{03379C22-145E-838E-67BA-FA2DAC13CE8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068436" y="2173819"/>
              <a:ext cx="1348071" cy="1098676"/>
            </a:xfrm>
            <a:prstGeom prst="rect">
              <a:avLst/>
            </a:prstGeom>
            <a:effectLst>
              <a:outerShdw blurRad="50800" dist="38100" dir="2700000" algn="tl" rotWithShape="0">
                <a:prstClr val="black">
                  <a:alpha val="65000"/>
                </a:prstClr>
              </a:outerShdw>
            </a:effectLst>
          </p:spPr>
        </p:pic>
        <p:pic>
          <p:nvPicPr>
            <p:cNvPr id="28" name="Picture 4" descr="O:\Pogo\Training and Education\NF-POGO\Shipboard Training\2019\SoNoAT\Schools Partnership\Skype photos\Woodfield1.png">
              <a:extLst>
                <a:ext uri="{FF2B5EF4-FFF2-40B4-BE49-F238E27FC236}">
                  <a16:creationId xmlns:a16="http://schemas.microsoft.com/office/drawing/2014/main" id="{CFCF46AA-E460-96B6-DC78-7AFCA1FA4EC5}"/>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36001" y="1185622"/>
              <a:ext cx="1925716" cy="11117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26" name="Picture 2">
            <a:extLst>
              <a:ext uri="{FF2B5EF4-FFF2-40B4-BE49-F238E27FC236}">
                <a16:creationId xmlns:a16="http://schemas.microsoft.com/office/drawing/2014/main" id="{87091D49-6FE5-64E4-64D7-D85C6A31F26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24623" y="542415"/>
            <a:ext cx="1954354" cy="1309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123CEF9-9524-17ED-2316-9EAEBB6D9BD0}"/>
              </a:ext>
            </a:extLst>
          </p:cNvPr>
          <p:cNvSpPr txBox="1"/>
          <p:nvPr/>
        </p:nvSpPr>
        <p:spPr>
          <a:xfrm>
            <a:off x="117258" y="349155"/>
            <a:ext cx="1257190" cy="246221"/>
          </a:xfrm>
          <a:prstGeom prst="rect">
            <a:avLst/>
          </a:prstGeom>
          <a:noFill/>
        </p:spPr>
        <p:txBody>
          <a:bodyPr wrap="square" rtlCol="0">
            <a:spAutoFit/>
          </a:bodyPr>
          <a:lstStyle/>
          <a:p>
            <a:r>
              <a:rPr lang="pt-PT" sz="1000" i="1" dirty="0">
                <a:solidFill>
                  <a:schemeClr val="bg1">
                    <a:lumMod val="75000"/>
                  </a:schemeClr>
                </a:solidFill>
              </a:rPr>
              <a:t>NoSoAT16 Artwork</a:t>
            </a:r>
            <a:endParaRPr lang="en-GB" sz="1000" i="1" dirty="0">
              <a:solidFill>
                <a:schemeClr val="bg1">
                  <a:lumMod val="75000"/>
                </a:schemeClr>
              </a:solidFill>
            </a:endParaRPr>
          </a:p>
        </p:txBody>
      </p:sp>
      <p:pic>
        <p:nvPicPr>
          <p:cNvPr id="29" name="Imagem 28">
            <a:extLst>
              <a:ext uri="{FF2B5EF4-FFF2-40B4-BE49-F238E27FC236}">
                <a16:creationId xmlns:a16="http://schemas.microsoft.com/office/drawing/2014/main" id="{A537B335-3CC0-26B4-F565-0D90AC3F917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32835" y="1042745"/>
            <a:ext cx="1449972" cy="1309098"/>
          </a:xfrm>
          <a:prstGeom prst="rect">
            <a:avLst/>
          </a:prstGeom>
          <a:ln>
            <a:noFill/>
          </a:ln>
          <a:effectLst>
            <a:outerShdw blurRad="292100" dist="139700" dir="2700000" algn="tl" rotWithShape="0">
              <a:srgbClr val="333333">
                <a:alpha val="65000"/>
              </a:srgbClr>
            </a:outerShdw>
          </a:effectLst>
        </p:spPr>
      </p:pic>
      <p:pic>
        <p:nvPicPr>
          <p:cNvPr id="31" name="Imagem 30">
            <a:extLst>
              <a:ext uri="{FF2B5EF4-FFF2-40B4-BE49-F238E27FC236}">
                <a16:creationId xmlns:a16="http://schemas.microsoft.com/office/drawing/2014/main" id="{37A4C380-EF22-4EF5-3077-E8C449BE332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23903" y="2097594"/>
            <a:ext cx="1519501" cy="1377441"/>
          </a:xfrm>
          <a:prstGeom prst="rect">
            <a:avLst/>
          </a:prstGeom>
          <a:ln>
            <a:noFill/>
          </a:ln>
          <a:effectLst>
            <a:outerShdw blurRad="292100" dist="139700" dir="2700000" algn="tl" rotWithShape="0">
              <a:srgbClr val="333333">
                <a:alpha val="65000"/>
              </a:srgbClr>
            </a:outerShdw>
          </a:effectLst>
        </p:spPr>
      </p:pic>
      <p:sp>
        <p:nvSpPr>
          <p:cNvPr id="1024" name="TextBox 4">
            <a:extLst>
              <a:ext uri="{FF2B5EF4-FFF2-40B4-BE49-F238E27FC236}">
                <a16:creationId xmlns:a16="http://schemas.microsoft.com/office/drawing/2014/main" id="{15F7157C-C856-358E-E42C-ED8022B2F858}"/>
              </a:ext>
            </a:extLst>
          </p:cNvPr>
          <p:cNvSpPr txBox="1"/>
          <p:nvPr/>
        </p:nvSpPr>
        <p:spPr>
          <a:xfrm>
            <a:off x="6955173" y="850824"/>
            <a:ext cx="1895338" cy="246221"/>
          </a:xfrm>
          <a:prstGeom prst="rect">
            <a:avLst/>
          </a:prstGeom>
          <a:noFill/>
        </p:spPr>
        <p:txBody>
          <a:bodyPr wrap="square" rtlCol="0">
            <a:spAutoFit/>
          </a:bodyPr>
          <a:lstStyle/>
          <a:p>
            <a:r>
              <a:rPr lang="en-GB" sz="1000" i="1" dirty="0">
                <a:solidFill>
                  <a:schemeClr val="bg1">
                    <a:lumMod val="75000"/>
                  </a:schemeClr>
                </a:solidFill>
              </a:rPr>
              <a:t>Blog posts</a:t>
            </a:r>
          </a:p>
        </p:txBody>
      </p:sp>
      <p:pic>
        <p:nvPicPr>
          <p:cNvPr id="15" name="Imagem 14">
            <a:extLst>
              <a:ext uri="{FF2B5EF4-FFF2-40B4-BE49-F238E27FC236}">
                <a16:creationId xmlns:a16="http://schemas.microsoft.com/office/drawing/2014/main" id="{81996FE0-F8C6-E08B-2970-BA9C98DB3FA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69790" y="3122903"/>
            <a:ext cx="1770675" cy="1644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24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24A4339E-23EB-40AD-83D4-9668D28D4EED}"/>
              </a:ext>
            </a:extLst>
          </p:cNvPr>
          <p:cNvSpPr/>
          <p:nvPr/>
        </p:nvSpPr>
        <p:spPr>
          <a:xfrm>
            <a:off x="7452320" y="51470"/>
            <a:ext cx="1584176" cy="8572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ED06ABC1-394B-4626-B4CF-5094EB0A37B4}"/>
              </a:ext>
            </a:extLst>
          </p:cNvPr>
          <p:cNvSpPr txBox="1">
            <a:spLocks/>
          </p:cNvSpPr>
          <p:nvPr/>
        </p:nvSpPr>
        <p:spPr>
          <a:xfrm>
            <a:off x="494035" y="30617"/>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US" sz="3600" dirty="0" err="1"/>
              <a:t>Miniboats</a:t>
            </a:r>
            <a:endParaRPr lang="en-US" sz="3600" dirty="0"/>
          </a:p>
        </p:txBody>
      </p:sp>
      <p:sp>
        <p:nvSpPr>
          <p:cNvPr id="15" name="CaixaDeTexto 14">
            <a:extLst>
              <a:ext uri="{FF2B5EF4-FFF2-40B4-BE49-F238E27FC236}">
                <a16:creationId xmlns:a16="http://schemas.microsoft.com/office/drawing/2014/main" id="{1A0D4403-747A-4D6A-9654-EE03A7513CD6}"/>
              </a:ext>
            </a:extLst>
          </p:cNvPr>
          <p:cNvSpPr txBox="1"/>
          <p:nvPr/>
        </p:nvSpPr>
        <p:spPr>
          <a:xfrm>
            <a:off x="264977" y="1014171"/>
            <a:ext cx="4479709" cy="2862322"/>
          </a:xfrm>
          <a:prstGeom prst="rect">
            <a:avLst/>
          </a:prstGeom>
          <a:noFill/>
        </p:spPr>
        <p:txBody>
          <a:bodyPr wrap="square">
            <a:spAutoFit/>
          </a:bodyPr>
          <a:lstStyle/>
          <a:p>
            <a:r>
              <a:rPr lang="en-GB" sz="18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Educational Passages (EP)</a:t>
            </a: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1.5m un-crewed sailboat</a:t>
            </a: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Satellite transmitter</a:t>
            </a: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Sensors for air and sea surface temperature</a:t>
            </a: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Assembled by school children</a:t>
            </a:r>
          </a:p>
          <a:p>
            <a:pPr marL="285750" indent="-285750">
              <a:buFontTx/>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Track and learn</a:t>
            </a:r>
          </a:p>
          <a:p>
            <a:pPr marL="285750" indent="-285750">
              <a:buFontTx/>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Once landed, can be repaired and relaunched</a:t>
            </a: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Modern “message in a bottle”</a:t>
            </a:r>
          </a:p>
        </p:txBody>
      </p:sp>
      <p:pic>
        <p:nvPicPr>
          <p:cNvPr id="8" name="Imagem 7">
            <a:extLst>
              <a:ext uri="{FF2B5EF4-FFF2-40B4-BE49-F238E27FC236}">
                <a16:creationId xmlns:a16="http://schemas.microsoft.com/office/drawing/2014/main" id="{CE98B531-065A-46DF-9E53-77B424C46F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9169" y="715042"/>
            <a:ext cx="2397327" cy="1831920"/>
          </a:xfrm>
          <a:prstGeom prst="rect">
            <a:avLst/>
          </a:prstGeom>
          <a:noFill/>
          <a:effectLst>
            <a:outerShdw blurRad="50800" dist="63500" dir="3600000" sx="101000" sy="101000" algn="tl" rotWithShape="0">
              <a:prstClr val="black">
                <a:alpha val="32000"/>
              </a:prstClr>
            </a:outerShdw>
          </a:effectLst>
        </p:spPr>
      </p:pic>
      <p:pic>
        <p:nvPicPr>
          <p:cNvPr id="3074" name="Picture 2" descr="A class launched a mini boat ... and were in for an incredible surprise">
            <a:extLst>
              <a:ext uri="{FF2B5EF4-FFF2-40B4-BE49-F238E27FC236}">
                <a16:creationId xmlns:a16="http://schemas.microsoft.com/office/drawing/2014/main" id="{C85B58F7-311B-57EB-B182-C84B3A03A2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29808" y="2652002"/>
            <a:ext cx="3045024" cy="1522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2E06B02E-87E7-FD5D-4291-373D93D8886F}"/>
              </a:ext>
            </a:extLst>
          </p:cNvPr>
          <p:cNvSpPr txBox="1"/>
          <p:nvPr/>
        </p:nvSpPr>
        <p:spPr>
          <a:xfrm>
            <a:off x="5879033" y="4174514"/>
            <a:ext cx="4581624" cy="215444"/>
          </a:xfrm>
          <a:prstGeom prst="rect">
            <a:avLst/>
          </a:prstGeom>
          <a:noFill/>
        </p:spPr>
        <p:txBody>
          <a:bodyPr wrap="square">
            <a:spAutoFit/>
          </a:bodyPr>
          <a:lstStyle/>
          <a:p>
            <a:r>
              <a:rPr lang="en-GB" sz="800" dirty="0">
                <a:solidFill>
                  <a:schemeClr val="bg1"/>
                </a:solidFill>
              </a:rPr>
              <a:t>Rye Jr. High School</a:t>
            </a:r>
          </a:p>
        </p:txBody>
      </p:sp>
      <p:pic>
        <p:nvPicPr>
          <p:cNvPr id="3076" name="Picture 4" descr="Image">
            <a:extLst>
              <a:ext uri="{FF2B5EF4-FFF2-40B4-BE49-F238E27FC236}">
                <a16:creationId xmlns:a16="http://schemas.microsoft.com/office/drawing/2014/main" id="{FC36FB9F-F6A5-B692-7276-3009BCC42B1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81382" y="4032763"/>
            <a:ext cx="3807754" cy="1094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Imagem 2" descr="Uma imagem com pessoa, interior, em pé, pose&#10;&#10;Descrição gerada automaticamente">
            <a:extLst>
              <a:ext uri="{FF2B5EF4-FFF2-40B4-BE49-F238E27FC236}">
                <a16:creationId xmlns:a16="http://schemas.microsoft.com/office/drawing/2014/main" id="{20D264AB-F611-7797-8F54-3A69A10B80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3208" y="3329403"/>
            <a:ext cx="1412776" cy="1059582"/>
          </a:xfrm>
          <a:prstGeom prst="rect">
            <a:avLst/>
          </a:prstGeom>
          <a:ln>
            <a:noFill/>
          </a:ln>
          <a:effectLst>
            <a:outerShdw blurRad="292100" dist="139700" dir="2700000" algn="tl" rotWithShape="0">
              <a:srgbClr val="333333">
                <a:alpha val="65000"/>
              </a:srgbClr>
            </a:outerShdw>
          </a:effectLst>
        </p:spPr>
      </p:pic>
      <p:cxnSp>
        <p:nvCxnSpPr>
          <p:cNvPr id="11" name="Conexão reta unidirecional 10">
            <a:extLst>
              <a:ext uri="{FF2B5EF4-FFF2-40B4-BE49-F238E27FC236}">
                <a16:creationId xmlns:a16="http://schemas.microsoft.com/office/drawing/2014/main" id="{6BE5FA76-5869-4669-CBBF-48BAB8CE980F}"/>
              </a:ext>
            </a:extLst>
          </p:cNvPr>
          <p:cNvCxnSpPr/>
          <p:nvPr/>
        </p:nvCxnSpPr>
        <p:spPr>
          <a:xfrm flipH="1">
            <a:off x="3563888" y="3886919"/>
            <a:ext cx="720080" cy="12499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6C7994A7-5316-468C-28D1-90D8E912628D}"/>
              </a:ext>
            </a:extLst>
          </p:cNvPr>
          <p:cNvSpPr txBox="1"/>
          <p:nvPr/>
        </p:nvSpPr>
        <p:spPr>
          <a:xfrm>
            <a:off x="5193992" y="4417449"/>
            <a:ext cx="712269" cy="215444"/>
          </a:xfrm>
          <a:prstGeom prst="rect">
            <a:avLst/>
          </a:prstGeom>
          <a:noFill/>
        </p:spPr>
        <p:txBody>
          <a:bodyPr wrap="square">
            <a:spAutoFit/>
          </a:bodyPr>
          <a:lstStyle/>
          <a:p>
            <a:r>
              <a:rPr lang="en-GB" sz="800" dirty="0" err="1">
                <a:solidFill>
                  <a:schemeClr val="bg1"/>
                </a:solidFill>
              </a:rPr>
              <a:t>Lackagh</a:t>
            </a:r>
            <a:r>
              <a:rPr lang="en-GB" sz="800" dirty="0">
                <a:solidFill>
                  <a:schemeClr val="bg1"/>
                </a:solidFill>
              </a:rPr>
              <a:t> NS</a:t>
            </a:r>
          </a:p>
        </p:txBody>
      </p:sp>
      <p:pic>
        <p:nvPicPr>
          <p:cNvPr id="16" name="Imagem 15" descr="Uma imagem com texto, pessoa, interior, pose&#10;&#10;Descrição gerada automaticamente">
            <a:extLst>
              <a:ext uri="{FF2B5EF4-FFF2-40B4-BE49-F238E27FC236}">
                <a16:creationId xmlns:a16="http://schemas.microsoft.com/office/drawing/2014/main" id="{50298172-FA96-0936-3BB3-27D58C406AF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50989" y="1433202"/>
            <a:ext cx="2035043" cy="1356695"/>
          </a:xfrm>
          <a:prstGeom prst="rect">
            <a:avLst/>
          </a:prstGeom>
          <a:ln>
            <a:noFill/>
          </a:ln>
          <a:effectLst>
            <a:outerShdw blurRad="292100" dist="139700" dir="2700000" algn="tl" rotWithShape="0">
              <a:srgbClr val="333333">
                <a:alpha val="65000"/>
              </a:srgbClr>
            </a:outerShdw>
          </a:effectLst>
        </p:spPr>
      </p:pic>
      <p:sp>
        <p:nvSpPr>
          <p:cNvPr id="17" name="CaixaDeTexto 16">
            <a:extLst>
              <a:ext uri="{FF2B5EF4-FFF2-40B4-BE49-F238E27FC236}">
                <a16:creationId xmlns:a16="http://schemas.microsoft.com/office/drawing/2014/main" id="{56D2CD58-8879-A995-B3B4-3BF570770D9C}"/>
              </a:ext>
            </a:extLst>
          </p:cNvPr>
          <p:cNvSpPr txBox="1"/>
          <p:nvPr/>
        </p:nvSpPr>
        <p:spPr>
          <a:xfrm>
            <a:off x="4046123" y="2813231"/>
            <a:ext cx="4581624" cy="215444"/>
          </a:xfrm>
          <a:prstGeom prst="rect">
            <a:avLst/>
          </a:prstGeom>
          <a:noFill/>
        </p:spPr>
        <p:txBody>
          <a:bodyPr wrap="square">
            <a:spAutoFit/>
          </a:bodyPr>
          <a:lstStyle/>
          <a:p>
            <a:r>
              <a:rPr lang="en-GB" sz="800" dirty="0">
                <a:solidFill>
                  <a:schemeClr val="bg1"/>
                </a:solidFill>
              </a:rPr>
              <a:t>Colegio Cisneros Alter</a:t>
            </a:r>
          </a:p>
        </p:txBody>
      </p:sp>
    </p:spTree>
    <p:extLst>
      <p:ext uri="{BB962C8B-B14F-4D97-AF65-F5344CB8AC3E}">
        <p14:creationId xmlns:p14="http://schemas.microsoft.com/office/powerpoint/2010/main" val="116305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mapa&#10;&#10;Descrição gerada automaticamente">
            <a:extLst>
              <a:ext uri="{FF2B5EF4-FFF2-40B4-BE49-F238E27FC236}">
                <a16:creationId xmlns:a16="http://schemas.microsoft.com/office/drawing/2014/main" id="{39EAE725-A16E-00D7-EBC0-A7DB6AA2E0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92" y="1042020"/>
            <a:ext cx="2641185" cy="3736312"/>
          </a:xfrm>
          <a:prstGeom prst="rect">
            <a:avLst/>
          </a:prstGeom>
          <a:ln>
            <a:noFill/>
          </a:ln>
          <a:effectLst>
            <a:outerShdw blurRad="292100" dist="139700" dir="2700000" algn="tl" rotWithShape="0">
              <a:srgbClr val="333333">
                <a:alpha val="65000"/>
              </a:srgbClr>
            </a:outerShdw>
          </a:effectLst>
        </p:spPr>
      </p:pic>
      <p:sp>
        <p:nvSpPr>
          <p:cNvPr id="16" name="CaixaDeTexto 15">
            <a:extLst>
              <a:ext uri="{FF2B5EF4-FFF2-40B4-BE49-F238E27FC236}">
                <a16:creationId xmlns:a16="http://schemas.microsoft.com/office/drawing/2014/main" id="{5E615236-7E67-41B7-8D5C-89E0FA360D8F}"/>
              </a:ext>
            </a:extLst>
          </p:cNvPr>
          <p:cNvSpPr txBox="1"/>
          <p:nvPr/>
        </p:nvSpPr>
        <p:spPr>
          <a:xfrm>
            <a:off x="539552" y="1093163"/>
            <a:ext cx="6063533" cy="3139321"/>
          </a:xfrm>
          <a:prstGeom prst="rect">
            <a:avLst/>
          </a:prstGeom>
          <a:noFill/>
        </p:spPr>
        <p:txBody>
          <a:bodyPr wrap="square">
            <a:spAutoFit/>
          </a:bodyPr>
          <a:lstStyle/>
          <a:p>
            <a:r>
              <a:rPr lang="en-GB" sz="18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POGO has purchased 4 Miniboats</a:t>
            </a:r>
          </a:p>
          <a:p>
            <a:endParaRPr lang="en-GB" sz="18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With assistance from EP and POGO partners </a:t>
            </a: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in Ireland, Germany, Spain and South Africa:</a:t>
            </a:r>
          </a:p>
          <a:p>
            <a:endPar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Assembled by local schools: </a:t>
            </a:r>
            <a:r>
              <a:rPr lang="en-GB" b="0" i="0" dirty="0">
                <a:solidFill>
                  <a:schemeClr val="bg1">
                    <a:lumMod val="50000"/>
                  </a:schemeClr>
                </a:solidFill>
                <a:effectLst/>
                <a:latin typeface="Calibri" panose="020F0502020204030204" pitchFamily="34" charset="0"/>
              </a:rPr>
              <a:t>~25 students (≥10 </a:t>
            </a:r>
            <a:r>
              <a:rPr lang="en-GB" dirty="0" err="1">
                <a:solidFill>
                  <a:schemeClr val="bg1">
                    <a:lumMod val="50000"/>
                  </a:schemeClr>
                </a:solidFill>
                <a:latin typeface="Calibri" panose="020F0502020204030204" pitchFamily="34" charset="0"/>
              </a:rPr>
              <a:t>y</a:t>
            </a:r>
            <a:r>
              <a:rPr lang="en-GB" b="0" i="0" dirty="0" err="1">
                <a:solidFill>
                  <a:schemeClr val="bg1">
                    <a:lumMod val="50000"/>
                  </a:schemeClr>
                </a:solidFill>
                <a:effectLst/>
                <a:latin typeface="Calibri" panose="020F0502020204030204" pitchFamily="34" charset="0"/>
              </a:rPr>
              <a:t>.</a:t>
            </a:r>
            <a:r>
              <a:rPr lang="en-GB" dirty="0" err="1">
                <a:solidFill>
                  <a:schemeClr val="bg1">
                    <a:lumMod val="50000"/>
                  </a:schemeClr>
                </a:solidFill>
                <a:latin typeface="Calibri" panose="020F0502020204030204" pitchFamily="34" charset="0"/>
              </a:rPr>
              <a:t>o</a:t>
            </a:r>
            <a:r>
              <a:rPr lang="en-GB" b="0" i="0" dirty="0">
                <a:solidFill>
                  <a:schemeClr val="bg1">
                    <a:lumMod val="50000"/>
                  </a:schemeClr>
                </a:solidFill>
                <a:effectLst/>
                <a:latin typeface="Calibri" panose="020F0502020204030204" pitchFamily="34" charset="0"/>
              </a:rPr>
              <a:t>.) separated into 6 teams (1h/week, 8 weeks)</a:t>
            </a:r>
            <a:endPar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Delivered to RV Polarstern</a:t>
            </a:r>
          </a:p>
          <a:p>
            <a:pPr marL="285750" indent="-285750">
              <a:buFontTx/>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Deployed during the </a:t>
            </a:r>
            <a:r>
              <a:rPr lang="en-GB" dirty="0" err="1">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NoSoAT</a:t>
            </a: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transect at the onboard science team &amp; Captain’s discretion</a:t>
            </a:r>
          </a:p>
          <a:p>
            <a:pPr marL="285750" indent="-285750">
              <a:buFontTx/>
              <a:buChar char="-"/>
            </a:pP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South African to be deployed in another cruise</a:t>
            </a:r>
            <a:endParaRPr lang="en-GB"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ED06ABC1-394B-4626-B4CF-5094EB0A37B4}"/>
              </a:ext>
            </a:extLst>
          </p:cNvPr>
          <p:cNvSpPr txBox="1">
            <a:spLocks/>
          </p:cNvSpPr>
          <p:nvPr/>
        </p:nvSpPr>
        <p:spPr>
          <a:xfrm>
            <a:off x="452683" y="22115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US" sz="3600" dirty="0"/>
              <a:t>NF-POGO </a:t>
            </a:r>
            <a:r>
              <a:rPr lang="en-US" sz="3600" dirty="0" err="1"/>
              <a:t>Miniboats</a:t>
            </a:r>
            <a:endParaRPr lang="en-US" sz="3600" dirty="0"/>
          </a:p>
        </p:txBody>
      </p:sp>
    </p:spTree>
    <p:extLst>
      <p:ext uri="{BB962C8B-B14F-4D97-AF65-F5344CB8AC3E}">
        <p14:creationId xmlns:p14="http://schemas.microsoft.com/office/powerpoint/2010/main" val="262741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24A4339E-23EB-40AD-83D4-9668D28D4EED}"/>
              </a:ext>
            </a:extLst>
          </p:cNvPr>
          <p:cNvSpPr/>
          <p:nvPr/>
        </p:nvSpPr>
        <p:spPr>
          <a:xfrm>
            <a:off x="7452320" y="51470"/>
            <a:ext cx="1584176" cy="8572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ED06ABC1-394B-4626-B4CF-5094EB0A37B4}"/>
              </a:ext>
            </a:extLst>
          </p:cNvPr>
          <p:cNvSpPr txBox="1">
            <a:spLocks/>
          </p:cNvSpPr>
          <p:nvPr/>
        </p:nvSpPr>
        <p:spPr>
          <a:xfrm>
            <a:off x="409734" y="-1358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a:lstStyle>
          <a:p>
            <a:r>
              <a:rPr lang="en-US" sz="3600" dirty="0"/>
              <a:t>Participants</a:t>
            </a:r>
          </a:p>
        </p:txBody>
      </p:sp>
      <p:pic>
        <p:nvPicPr>
          <p:cNvPr id="1026" name="Picture 2">
            <a:extLst>
              <a:ext uri="{FF2B5EF4-FFF2-40B4-BE49-F238E27FC236}">
                <a16:creationId xmlns:a16="http://schemas.microsoft.com/office/drawing/2014/main" id="{08335952-8BB7-45DE-934C-845B9CEEC1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1809" y="783122"/>
            <a:ext cx="734152" cy="646725"/>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3CB7863B-1EF8-4D9F-AA99-6D1F5FDF2A10}"/>
              </a:ext>
            </a:extLst>
          </p:cNvPr>
          <p:cNvSpPr txBox="1"/>
          <p:nvPr/>
        </p:nvSpPr>
        <p:spPr>
          <a:xfrm>
            <a:off x="7272031" y="937207"/>
            <a:ext cx="1810337" cy="30777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Cassie </a:t>
            </a:r>
            <a:r>
              <a:rPr lang="en-GB" sz="1400"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Stymiest</a:t>
            </a:r>
            <a:endPar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id="{3A646479-05A5-41C5-A0ED-A4DE8AF163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847069"/>
            <a:ext cx="1322487" cy="518831"/>
          </a:xfrm>
          <a:prstGeom prst="rect">
            <a:avLst/>
          </a:prstGeom>
        </p:spPr>
      </p:pic>
      <p:sp>
        <p:nvSpPr>
          <p:cNvPr id="18" name="CaixaDeTexto 17">
            <a:extLst>
              <a:ext uri="{FF2B5EF4-FFF2-40B4-BE49-F238E27FC236}">
                <a16:creationId xmlns:a16="http://schemas.microsoft.com/office/drawing/2014/main" id="{0985C8C7-24E1-4F18-A7E3-DA61DD37F7A2}"/>
              </a:ext>
            </a:extLst>
          </p:cNvPr>
          <p:cNvSpPr txBox="1"/>
          <p:nvPr/>
        </p:nvSpPr>
        <p:spPr>
          <a:xfrm>
            <a:off x="1627300" y="690986"/>
            <a:ext cx="1810337" cy="738664"/>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Sophie Seeyave</a:t>
            </a:r>
          </a:p>
          <a:p>
            <a:pPr marL="285750" indent="-285750">
              <a:buFont typeface="Arial" panose="020B0604020202020204" pitchFamily="34" charset="0"/>
              <a:buChar char="•"/>
            </a:pP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Fiona Beckman</a:t>
            </a:r>
          </a:p>
          <a:p>
            <a:pPr marL="285750"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Lilian (Lica) Krug</a:t>
            </a:r>
          </a:p>
        </p:txBody>
      </p:sp>
      <p:pic>
        <p:nvPicPr>
          <p:cNvPr id="19" name="Picture 2">
            <a:extLst>
              <a:ext uri="{FF2B5EF4-FFF2-40B4-BE49-F238E27FC236}">
                <a16:creationId xmlns:a16="http://schemas.microsoft.com/office/drawing/2014/main" id="{EC44238D-D522-4945-AD2E-EF00DFB476A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61584" b="-37529"/>
          <a:stretch/>
        </p:blipFill>
        <p:spPr bwMode="auto">
          <a:xfrm>
            <a:off x="3473889" y="724767"/>
            <a:ext cx="1194879" cy="763435"/>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B5705338-9A16-474D-9EBF-17BCDF0D1694}"/>
              </a:ext>
            </a:extLst>
          </p:cNvPr>
          <p:cNvSpPr txBox="1"/>
          <p:nvPr/>
        </p:nvSpPr>
        <p:spPr>
          <a:xfrm>
            <a:off x="4644008" y="690986"/>
            <a:ext cx="1908371" cy="738664"/>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Karen Wiltshire</a:t>
            </a:r>
          </a:p>
          <a:p>
            <a:pPr marL="285750" indent="-285750">
              <a:buFont typeface="Arial" panose="020B0604020202020204" pitchFamily="34" charset="0"/>
              <a:buChar char="•"/>
            </a:pPr>
            <a:r>
              <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Eva-Maria </a:t>
            </a:r>
            <a:r>
              <a:rPr lang="en-GB" sz="1400"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Brodte</a:t>
            </a:r>
            <a:endPar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err="1">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Bärbel</a:t>
            </a:r>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Wichmann</a:t>
            </a:r>
            <a:endParaRPr lang="en-GB"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3508E0EC-91B8-4E15-ABE1-2CB1118B44B2}"/>
              </a:ext>
            </a:extLst>
          </p:cNvPr>
          <p:cNvSpPr/>
          <p:nvPr/>
        </p:nvSpPr>
        <p:spPr>
          <a:xfrm>
            <a:off x="167674" y="1491630"/>
            <a:ext cx="2214000" cy="365187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ângulo 20">
            <a:extLst>
              <a:ext uri="{FF2B5EF4-FFF2-40B4-BE49-F238E27FC236}">
                <a16:creationId xmlns:a16="http://schemas.microsoft.com/office/drawing/2014/main" id="{A480380B-15E4-4576-8695-5793F593372F}"/>
              </a:ext>
            </a:extLst>
          </p:cNvPr>
          <p:cNvSpPr/>
          <p:nvPr/>
        </p:nvSpPr>
        <p:spPr>
          <a:xfrm>
            <a:off x="2369296" y="1488202"/>
            <a:ext cx="2214000" cy="3655298"/>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tângulo 21">
            <a:extLst>
              <a:ext uri="{FF2B5EF4-FFF2-40B4-BE49-F238E27FC236}">
                <a16:creationId xmlns:a16="http://schemas.microsoft.com/office/drawing/2014/main" id="{66C25F7E-7985-4704-A0B1-3AF547E0AC3A}"/>
              </a:ext>
            </a:extLst>
          </p:cNvPr>
          <p:cNvSpPr/>
          <p:nvPr/>
        </p:nvSpPr>
        <p:spPr>
          <a:xfrm>
            <a:off x="4560161" y="1491630"/>
            <a:ext cx="2214000" cy="365187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ângulo 22">
            <a:extLst>
              <a:ext uri="{FF2B5EF4-FFF2-40B4-BE49-F238E27FC236}">
                <a16:creationId xmlns:a16="http://schemas.microsoft.com/office/drawing/2014/main" id="{52C30E21-BB6F-4FFA-A1DE-2C97FB143175}"/>
              </a:ext>
            </a:extLst>
          </p:cNvPr>
          <p:cNvSpPr/>
          <p:nvPr/>
        </p:nvSpPr>
        <p:spPr>
          <a:xfrm>
            <a:off x="6774705" y="1491630"/>
            <a:ext cx="2214000" cy="365187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aixaDeTexto 23">
            <a:extLst>
              <a:ext uri="{FF2B5EF4-FFF2-40B4-BE49-F238E27FC236}">
                <a16:creationId xmlns:a16="http://schemas.microsoft.com/office/drawing/2014/main" id="{5EB547F3-5221-4E73-AC81-BF18D1E5E76C}"/>
              </a:ext>
            </a:extLst>
          </p:cNvPr>
          <p:cNvSpPr txBox="1"/>
          <p:nvPr/>
        </p:nvSpPr>
        <p:spPr>
          <a:xfrm>
            <a:off x="626602" y="1492583"/>
            <a:ext cx="1296144" cy="400110"/>
          </a:xfrm>
          <a:prstGeom prst="rect">
            <a:avLst/>
          </a:prstGeom>
          <a:noFill/>
        </p:spPr>
        <p:txBody>
          <a:bodyPr wrap="square">
            <a:spAutoFit/>
          </a:bodyPr>
          <a:lstStyle/>
          <a:p>
            <a:pPr algn="ctr"/>
            <a:r>
              <a:rPr lang="en-GB" sz="2000" b="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Germany</a:t>
            </a:r>
          </a:p>
        </p:txBody>
      </p:sp>
      <p:sp>
        <p:nvSpPr>
          <p:cNvPr id="25" name="CaixaDeTexto 24">
            <a:extLst>
              <a:ext uri="{FF2B5EF4-FFF2-40B4-BE49-F238E27FC236}">
                <a16:creationId xmlns:a16="http://schemas.microsoft.com/office/drawing/2014/main" id="{CC287CBF-E2D5-4730-9138-BF1D490E44B0}"/>
              </a:ext>
            </a:extLst>
          </p:cNvPr>
          <p:cNvSpPr txBox="1"/>
          <p:nvPr/>
        </p:nvSpPr>
        <p:spPr>
          <a:xfrm>
            <a:off x="2808398" y="1492583"/>
            <a:ext cx="1296144" cy="400110"/>
          </a:xfrm>
          <a:prstGeom prst="rect">
            <a:avLst/>
          </a:prstGeom>
          <a:noFill/>
        </p:spPr>
        <p:txBody>
          <a:bodyPr wrap="square">
            <a:spAutoFit/>
          </a:bodyPr>
          <a:lstStyle/>
          <a:p>
            <a:pPr algn="ctr"/>
            <a:r>
              <a:rPr lang="en-GB" sz="2000" b="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Ireland</a:t>
            </a:r>
          </a:p>
        </p:txBody>
      </p:sp>
      <p:sp>
        <p:nvSpPr>
          <p:cNvPr id="26" name="CaixaDeTexto 25">
            <a:extLst>
              <a:ext uri="{FF2B5EF4-FFF2-40B4-BE49-F238E27FC236}">
                <a16:creationId xmlns:a16="http://schemas.microsoft.com/office/drawing/2014/main" id="{23BB3B85-692B-4B58-A757-61DC07207991}"/>
              </a:ext>
            </a:extLst>
          </p:cNvPr>
          <p:cNvSpPr txBox="1"/>
          <p:nvPr/>
        </p:nvSpPr>
        <p:spPr>
          <a:xfrm>
            <a:off x="5019089" y="1492583"/>
            <a:ext cx="1296144" cy="400110"/>
          </a:xfrm>
          <a:prstGeom prst="rect">
            <a:avLst/>
          </a:prstGeom>
          <a:noFill/>
        </p:spPr>
        <p:txBody>
          <a:bodyPr wrap="square">
            <a:spAutoFit/>
          </a:bodyPr>
          <a:lstStyle/>
          <a:p>
            <a:pPr algn="ctr"/>
            <a:r>
              <a:rPr lang="en-GB" sz="2000" b="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Spain</a:t>
            </a:r>
          </a:p>
        </p:txBody>
      </p:sp>
      <p:sp>
        <p:nvSpPr>
          <p:cNvPr id="27" name="CaixaDeTexto 26">
            <a:extLst>
              <a:ext uri="{FF2B5EF4-FFF2-40B4-BE49-F238E27FC236}">
                <a16:creationId xmlns:a16="http://schemas.microsoft.com/office/drawing/2014/main" id="{FEFD6DEC-8BBF-4ECC-9339-513D239773EC}"/>
              </a:ext>
            </a:extLst>
          </p:cNvPr>
          <p:cNvSpPr txBox="1"/>
          <p:nvPr/>
        </p:nvSpPr>
        <p:spPr>
          <a:xfrm>
            <a:off x="6977002" y="1492583"/>
            <a:ext cx="1809407" cy="400110"/>
          </a:xfrm>
          <a:prstGeom prst="rect">
            <a:avLst/>
          </a:prstGeom>
          <a:noFill/>
        </p:spPr>
        <p:txBody>
          <a:bodyPr wrap="square">
            <a:spAutoFit/>
          </a:bodyPr>
          <a:lstStyle/>
          <a:p>
            <a:pPr algn="ctr"/>
            <a:r>
              <a:rPr lang="en-GB" sz="2000" b="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South Africa</a:t>
            </a:r>
          </a:p>
        </p:txBody>
      </p:sp>
      <p:pic>
        <p:nvPicPr>
          <p:cNvPr id="30" name="Picture 8" descr="NUI Galway - NUI Galway">
            <a:extLst>
              <a:ext uri="{FF2B5EF4-FFF2-40B4-BE49-F238E27FC236}">
                <a16:creationId xmlns:a16="http://schemas.microsoft.com/office/drawing/2014/main" id="{91356A8E-3BE9-4F73-9909-6A38B357C6F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95448" y="1853025"/>
            <a:ext cx="1122044" cy="344795"/>
          </a:xfrm>
          <a:prstGeom prst="rect">
            <a:avLst/>
          </a:prstGeom>
          <a:noFill/>
          <a:extLst>
            <a:ext uri="{909E8E84-426E-40DD-AFC4-6F175D3DCCD1}">
              <a14:hiddenFill xmlns:a14="http://schemas.microsoft.com/office/drawing/2010/main">
                <a:solidFill>
                  <a:srgbClr val="FFFFFF"/>
                </a:solidFill>
              </a14:hiddenFill>
            </a:ext>
          </a:extLst>
        </p:spPr>
      </p:pic>
      <p:sp>
        <p:nvSpPr>
          <p:cNvPr id="31" name="CaixaDeTexto 30">
            <a:extLst>
              <a:ext uri="{FF2B5EF4-FFF2-40B4-BE49-F238E27FC236}">
                <a16:creationId xmlns:a16="http://schemas.microsoft.com/office/drawing/2014/main" id="{9DF3DC2A-479A-4F56-83F2-8D30929319D7}"/>
              </a:ext>
            </a:extLst>
          </p:cNvPr>
          <p:cNvSpPr txBox="1"/>
          <p:nvPr/>
        </p:nvSpPr>
        <p:spPr>
          <a:xfrm>
            <a:off x="211795" y="2235687"/>
            <a:ext cx="2125758" cy="686342"/>
          </a:xfrm>
          <a:prstGeom prst="rect">
            <a:avLst/>
          </a:prstGeom>
          <a:noFill/>
        </p:spPr>
        <p:txBody>
          <a:bodyPr wrap="square">
            <a:spAutoFit/>
          </a:bodyPr>
          <a:lstStyle/>
          <a:p>
            <a:pPr algn="ctr"/>
            <a:r>
              <a:rPr lang="en-GB" sz="105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Alfred</a:t>
            </a:r>
            <a:r>
              <a:rPr lang="en-GB" sz="116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Wegener</a:t>
            </a:r>
            <a:r>
              <a:rPr lang="en-GB" sz="116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Institute</a:t>
            </a:r>
          </a:p>
          <a:p>
            <a:pPr algn="ctr"/>
            <a:endParaRPr lang="en-GB" sz="500" b="1" dirty="0">
              <a:solidFill>
                <a:srgbClr val="205867"/>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100" i="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Eva-Maria </a:t>
            </a:r>
            <a:r>
              <a:rPr lang="en-GB" sz="1100" i="1" dirty="0" err="1">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Brodte</a:t>
            </a:r>
            <a:endParaRPr lang="en-GB" sz="1100" i="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i="1" dirty="0" err="1">
                <a:solidFill>
                  <a:srgbClr val="205867"/>
                </a:solidFill>
                <a:latin typeface="Calibri" panose="020F0502020204030204" pitchFamily="34" charset="0"/>
                <a:ea typeface="Calibri" panose="020F0502020204030204" pitchFamily="34" charset="0"/>
                <a:cs typeface="Times New Roman" panose="02020603050405020304" pitchFamily="18" charset="0"/>
              </a:rPr>
              <a:t>Bärbel</a:t>
            </a:r>
            <a:r>
              <a:rPr lang="en-GB" sz="1100" i="1" dirty="0">
                <a:solidFill>
                  <a:srgbClr val="205867"/>
                </a:solidFill>
                <a:latin typeface="Calibri" panose="020F0502020204030204" pitchFamily="34" charset="0"/>
                <a:ea typeface="Calibri" panose="020F0502020204030204" pitchFamily="34" charset="0"/>
                <a:cs typeface="Times New Roman" panose="02020603050405020304" pitchFamily="18" charset="0"/>
              </a:rPr>
              <a:t> Wichmann</a:t>
            </a:r>
            <a:endParaRPr lang="en-GB" sz="1100" i="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a:extLst>
              <a:ext uri="{FF2B5EF4-FFF2-40B4-BE49-F238E27FC236}">
                <a16:creationId xmlns:a16="http://schemas.microsoft.com/office/drawing/2014/main" id="{E1165699-9CC4-4A60-91CB-9C98736DF36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792" b="-108"/>
          <a:stretch/>
        </p:blipFill>
        <p:spPr bwMode="auto">
          <a:xfrm>
            <a:off x="299840" y="1852623"/>
            <a:ext cx="1949668" cy="345600"/>
          </a:xfrm>
          <a:prstGeom prst="rect">
            <a:avLst/>
          </a:prstGeom>
          <a:noFill/>
          <a:extLst>
            <a:ext uri="{909E8E84-426E-40DD-AFC4-6F175D3DCCD1}">
              <a14:hiddenFill xmlns:a14="http://schemas.microsoft.com/office/drawing/2010/main">
                <a:solidFill>
                  <a:srgbClr val="FFFFFF"/>
                </a:solidFill>
              </a14:hiddenFill>
            </a:ext>
          </a:extLst>
        </p:spPr>
      </p:pic>
      <p:sp>
        <p:nvSpPr>
          <p:cNvPr id="33" name="CaixaDeTexto 32">
            <a:extLst>
              <a:ext uri="{FF2B5EF4-FFF2-40B4-BE49-F238E27FC236}">
                <a16:creationId xmlns:a16="http://schemas.microsoft.com/office/drawing/2014/main" id="{CF7DB564-6D33-4B97-A3A7-3303CC1452CC}"/>
              </a:ext>
            </a:extLst>
          </p:cNvPr>
          <p:cNvSpPr txBox="1"/>
          <p:nvPr/>
        </p:nvSpPr>
        <p:spPr>
          <a:xfrm>
            <a:off x="2415072" y="2235687"/>
            <a:ext cx="2121954" cy="686342"/>
          </a:xfrm>
          <a:prstGeom prst="rect">
            <a:avLst/>
          </a:prstGeom>
          <a:noFill/>
        </p:spPr>
        <p:txBody>
          <a:bodyPr wrap="square">
            <a:spAutoFit/>
          </a:bodyPr>
          <a:lstStyle/>
          <a:p>
            <a:pPr algn="ctr"/>
            <a:r>
              <a:rPr lang="en-GB" sz="116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National</a:t>
            </a:r>
            <a:r>
              <a:rPr lang="en-GB" sz="116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University</a:t>
            </a:r>
            <a:r>
              <a:rPr lang="en-GB" sz="116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of</a:t>
            </a:r>
            <a:r>
              <a:rPr lang="en-GB" sz="116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Ireland</a:t>
            </a:r>
          </a:p>
          <a:p>
            <a:pPr algn="ctr"/>
            <a:endParaRPr lang="en-GB" sz="500" b="1" dirty="0">
              <a:solidFill>
                <a:srgbClr val="205867"/>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100" i="1" dirty="0">
                <a:solidFill>
                  <a:srgbClr val="205867"/>
                </a:solidFill>
                <a:latin typeface="Calibri" panose="020F0502020204030204" pitchFamily="34" charset="0"/>
                <a:cs typeface="Times New Roman" panose="02020603050405020304" pitchFamily="18" charset="0"/>
              </a:rPr>
              <a:t>Sheena Fennell</a:t>
            </a:r>
          </a:p>
          <a:p>
            <a:pPr algn="ctr"/>
            <a:r>
              <a:rPr lang="en-GB" sz="1100" i="1" dirty="0">
                <a:solidFill>
                  <a:srgbClr val="205867"/>
                </a:solidFill>
                <a:latin typeface="Calibri" panose="020F0502020204030204" pitchFamily="34" charset="0"/>
                <a:cs typeface="Times New Roman" panose="02020603050405020304" pitchFamily="18" charset="0"/>
              </a:rPr>
              <a:t>Peter </a:t>
            </a:r>
            <a:r>
              <a:rPr lang="en-GB" sz="1100" i="1" dirty="0" err="1">
                <a:solidFill>
                  <a:srgbClr val="205867"/>
                </a:solidFill>
                <a:latin typeface="Calibri" panose="020F0502020204030204" pitchFamily="34" charset="0"/>
                <a:cs typeface="Times New Roman" panose="02020603050405020304" pitchFamily="18" charset="0"/>
              </a:rPr>
              <a:t>Croot</a:t>
            </a:r>
            <a:endParaRPr lang="en-GB" sz="1100" i="1" dirty="0">
              <a:solidFill>
                <a:srgbClr val="205867"/>
              </a:solidFill>
              <a:latin typeface="Calibri" panose="020F0502020204030204" pitchFamily="34" charset="0"/>
              <a:cs typeface="Times New Roman" panose="02020603050405020304" pitchFamily="18" charset="0"/>
            </a:endParaRPr>
          </a:p>
        </p:txBody>
      </p:sp>
      <p:sp>
        <p:nvSpPr>
          <p:cNvPr id="34" name="CaixaDeTexto 33">
            <a:extLst>
              <a:ext uri="{FF2B5EF4-FFF2-40B4-BE49-F238E27FC236}">
                <a16:creationId xmlns:a16="http://schemas.microsoft.com/office/drawing/2014/main" id="{E27ED648-B264-48DC-A95A-92731852846A}"/>
              </a:ext>
            </a:extLst>
          </p:cNvPr>
          <p:cNvSpPr txBox="1"/>
          <p:nvPr/>
        </p:nvSpPr>
        <p:spPr>
          <a:xfrm>
            <a:off x="4601922" y="2235687"/>
            <a:ext cx="2130479" cy="500137"/>
          </a:xfrm>
          <a:prstGeom prst="rect">
            <a:avLst/>
          </a:prstGeom>
          <a:noFill/>
        </p:spPr>
        <p:txBody>
          <a:bodyPr wrap="square">
            <a:spAutoFit/>
          </a:bodyPr>
          <a:lstStyle/>
          <a:p>
            <a:pPr algn="ctr"/>
            <a:r>
              <a:rPr lang="en-GB" sz="105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Spanish Institute of Oceanography</a:t>
            </a:r>
          </a:p>
          <a:p>
            <a:pPr algn="ctr"/>
            <a:endParaRPr lang="en-GB" sz="500" b="1" dirty="0">
              <a:solidFill>
                <a:srgbClr val="205867"/>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100" i="1" dirty="0">
                <a:solidFill>
                  <a:srgbClr val="205867"/>
                </a:solidFill>
                <a:latin typeface="Calibri" panose="020F0502020204030204" pitchFamily="34" charset="0"/>
                <a:cs typeface="Times New Roman" panose="02020603050405020304" pitchFamily="18" charset="0"/>
              </a:rPr>
              <a:t>Jesús Arrieta</a:t>
            </a:r>
          </a:p>
        </p:txBody>
      </p:sp>
      <p:pic>
        <p:nvPicPr>
          <p:cNvPr id="1028" name="Picture 4" descr="El Instituto Español de Oceanografía convoca plazas de Personal Laboral  temporal - CEI·MAR">
            <a:extLst>
              <a:ext uri="{FF2B5EF4-FFF2-40B4-BE49-F238E27FC236}">
                <a16:creationId xmlns:a16="http://schemas.microsoft.com/office/drawing/2014/main" id="{E3B6DAA9-37B7-4B17-9251-CF60D54E35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233821" y="1852623"/>
            <a:ext cx="866681" cy="345600"/>
          </a:xfrm>
          <a:prstGeom prst="rect">
            <a:avLst/>
          </a:prstGeom>
          <a:noFill/>
          <a:extLst>
            <a:ext uri="{909E8E84-426E-40DD-AFC4-6F175D3DCCD1}">
              <a14:hiddenFill xmlns:a14="http://schemas.microsoft.com/office/drawing/2010/main">
                <a:solidFill>
                  <a:srgbClr val="FFFFFF"/>
                </a:solidFill>
              </a14:hiddenFill>
            </a:ext>
          </a:extLst>
        </p:spPr>
      </p:pic>
      <p:sp>
        <p:nvSpPr>
          <p:cNvPr id="35" name="CaixaDeTexto 34">
            <a:extLst>
              <a:ext uri="{FF2B5EF4-FFF2-40B4-BE49-F238E27FC236}">
                <a16:creationId xmlns:a16="http://schemas.microsoft.com/office/drawing/2014/main" id="{6CD41690-DA26-4FC9-B410-5E9C27D539DF}"/>
              </a:ext>
            </a:extLst>
          </p:cNvPr>
          <p:cNvSpPr txBox="1"/>
          <p:nvPr/>
        </p:nvSpPr>
        <p:spPr>
          <a:xfrm>
            <a:off x="6812773" y="2235687"/>
            <a:ext cx="2133466" cy="584775"/>
          </a:xfrm>
          <a:prstGeom prst="rect">
            <a:avLst/>
          </a:prstGeom>
          <a:noFill/>
        </p:spPr>
        <p:txBody>
          <a:bodyPr wrap="square">
            <a:spAutoFit/>
          </a:bodyPr>
          <a:lstStyle/>
          <a:p>
            <a:pPr algn="ctr"/>
            <a:r>
              <a:rPr lang="en-GB" sz="1050" b="1" dirty="0">
                <a:solidFill>
                  <a:srgbClr val="205867"/>
                </a:solidFill>
                <a:latin typeface="Calibri" panose="020F0502020204030204" pitchFamily="34" charset="0"/>
                <a:cs typeface="Times New Roman" panose="02020603050405020304" pitchFamily="18" charset="0"/>
              </a:rPr>
              <a:t>South African Environmental Observation Network</a:t>
            </a:r>
            <a:endParaRPr lang="en-GB" sz="500" b="1" dirty="0">
              <a:solidFill>
                <a:srgbClr val="205867"/>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100" i="1" dirty="0">
                <a:solidFill>
                  <a:srgbClr val="205867"/>
                </a:solidFill>
                <a:latin typeface="Calibri" panose="020F0502020204030204" pitchFamily="34" charset="0"/>
                <a:cs typeface="Times New Roman" panose="02020603050405020304" pitchFamily="18" charset="0"/>
              </a:rPr>
              <a:t>Thomas </a:t>
            </a:r>
            <a:r>
              <a:rPr lang="en-GB" sz="1100" i="1" dirty="0" err="1">
                <a:solidFill>
                  <a:srgbClr val="205867"/>
                </a:solidFill>
                <a:latin typeface="Calibri" panose="020F0502020204030204" pitchFamily="34" charset="0"/>
                <a:cs typeface="Times New Roman" panose="02020603050405020304" pitchFamily="18" charset="0"/>
              </a:rPr>
              <a:t>Mtontsi</a:t>
            </a:r>
            <a:endParaRPr lang="en-GB" sz="1100" i="1" dirty="0">
              <a:solidFill>
                <a:srgbClr val="205867"/>
              </a:solidFill>
              <a:latin typeface="Calibri" panose="020F0502020204030204" pitchFamily="34" charset="0"/>
              <a:cs typeface="Times New Roman" panose="02020603050405020304" pitchFamily="18" charset="0"/>
            </a:endParaRPr>
          </a:p>
        </p:txBody>
      </p:sp>
      <p:sp>
        <p:nvSpPr>
          <p:cNvPr id="36" name="CaixaDeTexto 35">
            <a:extLst>
              <a:ext uri="{FF2B5EF4-FFF2-40B4-BE49-F238E27FC236}">
                <a16:creationId xmlns:a16="http://schemas.microsoft.com/office/drawing/2014/main" id="{1DCCB653-BF88-464C-B604-2E4B27D92DFC}"/>
              </a:ext>
            </a:extLst>
          </p:cNvPr>
          <p:cNvSpPr txBox="1"/>
          <p:nvPr/>
        </p:nvSpPr>
        <p:spPr>
          <a:xfrm>
            <a:off x="184451" y="2876332"/>
            <a:ext cx="2180447" cy="415498"/>
          </a:xfrm>
          <a:prstGeom prst="rect">
            <a:avLst/>
          </a:prstGeom>
          <a:noFill/>
        </p:spPr>
        <p:txBody>
          <a:bodyPr wrap="square">
            <a:spAutoFit/>
          </a:bodyPr>
          <a:lstStyle/>
          <a:p>
            <a:pPr algn="ctr"/>
            <a:r>
              <a:rPr lang="en-GB" sz="1050" b="1" i="1" dirty="0">
                <a:solidFill>
                  <a:srgbClr val="205867"/>
                </a:solidFill>
                <a:latin typeface="Calibri" panose="020F0502020204030204" pitchFamily="34" charset="0"/>
                <a:cs typeface="Times New Roman" panose="02020603050405020304" pitchFamily="18" charset="0"/>
              </a:rPr>
              <a:t>School</a:t>
            </a:r>
            <a:r>
              <a:rPr lang="en-GB" sz="1050" b="1" i="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i="1" dirty="0" err="1">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Ferienfreizeit-Aktion</a:t>
            </a:r>
            <a:r>
              <a:rPr lang="en-GB" sz="1050" b="1" i="1"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rPr>
              <a:t>, Helgoland</a:t>
            </a:r>
            <a:endParaRPr lang="en-GB" sz="1050" b="1" dirty="0">
              <a:solidFill>
                <a:srgbClr val="205867"/>
              </a:solidFill>
              <a:latin typeface="Calibri" panose="020F0502020204030204" pitchFamily="34" charset="0"/>
              <a:cs typeface="Times New Roman" panose="02020603050405020304" pitchFamily="18" charset="0"/>
            </a:endParaRPr>
          </a:p>
        </p:txBody>
      </p:sp>
      <p:sp>
        <p:nvSpPr>
          <p:cNvPr id="37" name="CaixaDeTexto 36">
            <a:extLst>
              <a:ext uri="{FF2B5EF4-FFF2-40B4-BE49-F238E27FC236}">
                <a16:creationId xmlns:a16="http://schemas.microsoft.com/office/drawing/2014/main" id="{3DB708D8-EC80-42D6-BFD7-8EEAF0551E12}"/>
              </a:ext>
            </a:extLst>
          </p:cNvPr>
          <p:cNvSpPr txBox="1"/>
          <p:nvPr/>
        </p:nvSpPr>
        <p:spPr>
          <a:xfrm>
            <a:off x="2402580" y="2868968"/>
            <a:ext cx="2121954" cy="276999"/>
          </a:xfrm>
          <a:prstGeom prst="rect">
            <a:avLst/>
          </a:prstGeom>
          <a:noFill/>
        </p:spPr>
        <p:txBody>
          <a:bodyPr wrap="square">
            <a:spAutoFit/>
          </a:bodyPr>
          <a:lstStyle/>
          <a:p>
            <a:pPr algn="ctr"/>
            <a:r>
              <a:rPr lang="en-GB" sz="1050" b="1" i="1" dirty="0">
                <a:solidFill>
                  <a:srgbClr val="205867"/>
                </a:solidFill>
                <a:latin typeface="Calibri" panose="020F0502020204030204" pitchFamily="34" charset="0"/>
                <a:cs typeface="Times New Roman" panose="02020603050405020304" pitchFamily="18" charset="0"/>
              </a:rPr>
              <a:t>School: </a:t>
            </a:r>
            <a:r>
              <a:rPr lang="en-GB" sz="1050" b="1" dirty="0" err="1">
                <a:solidFill>
                  <a:srgbClr val="205867"/>
                </a:solidFill>
                <a:latin typeface="Calibri" panose="020F0502020204030204" pitchFamily="34" charset="0"/>
                <a:cs typeface="Times New Roman" panose="02020603050405020304" pitchFamily="18" charset="0"/>
              </a:rPr>
              <a:t>Scoil</a:t>
            </a:r>
            <a:r>
              <a:rPr lang="en-GB" sz="120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err="1">
                <a:solidFill>
                  <a:srgbClr val="205867"/>
                </a:solidFill>
                <a:latin typeface="Calibri" panose="020F0502020204030204" pitchFamily="34" charset="0"/>
                <a:cs typeface="Times New Roman" panose="02020603050405020304" pitchFamily="18" charset="0"/>
              </a:rPr>
              <a:t>Bhríde</a:t>
            </a:r>
            <a:r>
              <a:rPr lang="en-GB" sz="120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err="1">
                <a:solidFill>
                  <a:srgbClr val="205867"/>
                </a:solidFill>
                <a:latin typeface="Calibri" panose="020F0502020204030204" pitchFamily="34" charset="0"/>
                <a:cs typeface="Times New Roman" panose="02020603050405020304" pitchFamily="18" charset="0"/>
              </a:rPr>
              <a:t>Lackagh</a:t>
            </a:r>
            <a:endParaRPr lang="en-GB" sz="1050" b="1" dirty="0">
              <a:solidFill>
                <a:srgbClr val="205867"/>
              </a:solidFill>
              <a:latin typeface="Calibri" panose="020F0502020204030204" pitchFamily="34" charset="0"/>
              <a:cs typeface="Times New Roman" panose="02020603050405020304" pitchFamily="18" charset="0"/>
            </a:endParaRPr>
          </a:p>
        </p:txBody>
      </p:sp>
      <p:sp>
        <p:nvSpPr>
          <p:cNvPr id="38" name="CaixaDeTexto 37">
            <a:extLst>
              <a:ext uri="{FF2B5EF4-FFF2-40B4-BE49-F238E27FC236}">
                <a16:creationId xmlns:a16="http://schemas.microsoft.com/office/drawing/2014/main" id="{5A65D95B-3A41-4FE9-AFDC-98E9F2A6AD3C}"/>
              </a:ext>
            </a:extLst>
          </p:cNvPr>
          <p:cNvSpPr txBox="1"/>
          <p:nvPr/>
        </p:nvSpPr>
        <p:spPr>
          <a:xfrm>
            <a:off x="4595895" y="2876332"/>
            <a:ext cx="2142533" cy="276999"/>
          </a:xfrm>
          <a:prstGeom prst="rect">
            <a:avLst/>
          </a:prstGeom>
          <a:noFill/>
        </p:spPr>
        <p:txBody>
          <a:bodyPr wrap="square">
            <a:spAutoFit/>
          </a:bodyPr>
          <a:lstStyle/>
          <a:p>
            <a:pPr algn="ctr"/>
            <a:r>
              <a:rPr lang="en-GB" sz="1050" b="1" i="1" dirty="0">
                <a:solidFill>
                  <a:srgbClr val="205867"/>
                </a:solidFill>
                <a:latin typeface="Calibri" panose="020F0502020204030204" pitchFamily="34" charset="0"/>
                <a:cs typeface="Times New Roman" panose="02020603050405020304" pitchFamily="18" charset="0"/>
              </a:rPr>
              <a:t>School: </a:t>
            </a:r>
            <a:r>
              <a:rPr lang="en-GB" sz="1050" b="1" dirty="0">
                <a:solidFill>
                  <a:srgbClr val="205867"/>
                </a:solidFill>
                <a:latin typeface="Calibri" panose="020F0502020204030204" pitchFamily="34" charset="0"/>
                <a:cs typeface="Times New Roman" panose="02020603050405020304" pitchFamily="18" charset="0"/>
              </a:rPr>
              <a:t>Colegio</a:t>
            </a:r>
            <a:r>
              <a:rPr lang="en-GB" sz="120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Cisneros Alter</a:t>
            </a:r>
          </a:p>
        </p:txBody>
      </p:sp>
      <p:sp>
        <p:nvSpPr>
          <p:cNvPr id="39" name="CaixaDeTexto 38">
            <a:extLst>
              <a:ext uri="{FF2B5EF4-FFF2-40B4-BE49-F238E27FC236}">
                <a16:creationId xmlns:a16="http://schemas.microsoft.com/office/drawing/2014/main" id="{749ACA22-E912-4138-AFD3-F35E9BD8AD02}"/>
              </a:ext>
            </a:extLst>
          </p:cNvPr>
          <p:cNvSpPr txBox="1"/>
          <p:nvPr/>
        </p:nvSpPr>
        <p:spPr>
          <a:xfrm>
            <a:off x="6812773" y="2876332"/>
            <a:ext cx="2133466" cy="276999"/>
          </a:xfrm>
          <a:prstGeom prst="rect">
            <a:avLst/>
          </a:prstGeom>
          <a:noFill/>
        </p:spPr>
        <p:txBody>
          <a:bodyPr wrap="square">
            <a:spAutoFit/>
          </a:bodyPr>
          <a:lstStyle/>
          <a:p>
            <a:pPr algn="ctr"/>
            <a:r>
              <a:rPr lang="en-GB" sz="1050" b="1" i="1" dirty="0">
                <a:solidFill>
                  <a:srgbClr val="205867"/>
                </a:solidFill>
                <a:latin typeface="Calibri" panose="020F0502020204030204" pitchFamily="34" charset="0"/>
                <a:cs typeface="Times New Roman" panose="02020603050405020304" pitchFamily="18" charset="0"/>
              </a:rPr>
              <a:t>School: </a:t>
            </a:r>
            <a:r>
              <a:rPr lang="en-GB" sz="1050" b="1" dirty="0" err="1">
                <a:solidFill>
                  <a:srgbClr val="205867"/>
                </a:solidFill>
                <a:latin typeface="Calibri" panose="020F0502020204030204" pitchFamily="34" charset="0"/>
                <a:cs typeface="Times New Roman" panose="02020603050405020304" pitchFamily="18" charset="0"/>
              </a:rPr>
              <a:t>Luhlaza</a:t>
            </a:r>
            <a:r>
              <a:rPr lang="en-GB" sz="1200" b="1" dirty="0">
                <a:solidFill>
                  <a:srgbClr val="205867"/>
                </a:solidFill>
                <a:latin typeface="Calibri" panose="020F0502020204030204" pitchFamily="34" charset="0"/>
                <a:ea typeface="Calibri" panose="020F0502020204030204" pitchFamily="34" charset="0"/>
                <a:cs typeface="Times New Roman" panose="02020603050405020304" pitchFamily="18" charset="0"/>
              </a:rPr>
              <a:t> </a:t>
            </a:r>
            <a:r>
              <a:rPr lang="en-GB" sz="1050" b="1" dirty="0">
                <a:solidFill>
                  <a:srgbClr val="205867"/>
                </a:solidFill>
                <a:latin typeface="Calibri" panose="020F0502020204030204" pitchFamily="34" charset="0"/>
                <a:cs typeface="Times New Roman" panose="02020603050405020304" pitchFamily="18" charset="0"/>
              </a:rPr>
              <a:t>High</a:t>
            </a:r>
          </a:p>
        </p:txBody>
      </p:sp>
      <p:sp>
        <p:nvSpPr>
          <p:cNvPr id="41" name="CaixaDeTexto 40">
            <a:extLst>
              <a:ext uri="{FF2B5EF4-FFF2-40B4-BE49-F238E27FC236}">
                <a16:creationId xmlns:a16="http://schemas.microsoft.com/office/drawing/2014/main" id="{7E33E541-03EA-43DC-B4B3-03F04B7566C5}"/>
              </a:ext>
            </a:extLst>
          </p:cNvPr>
          <p:cNvSpPr txBox="1"/>
          <p:nvPr/>
        </p:nvSpPr>
        <p:spPr>
          <a:xfrm>
            <a:off x="2402580" y="3240081"/>
            <a:ext cx="2132818" cy="430887"/>
          </a:xfrm>
          <a:prstGeom prst="rect">
            <a:avLst/>
          </a:prstGeom>
          <a:noFill/>
        </p:spPr>
        <p:txBody>
          <a:bodyPr wrap="square">
            <a:spAutoFit/>
          </a:bodyPr>
          <a:lstStyle/>
          <a:p>
            <a:pPr algn="ctr"/>
            <a:r>
              <a:rPr lang="en-GB" sz="1100" i="1" dirty="0">
                <a:solidFill>
                  <a:srgbClr val="205867"/>
                </a:solidFill>
                <a:latin typeface="Calibri" panose="020F0502020204030204" pitchFamily="34" charset="0"/>
                <a:cs typeface="Times New Roman" panose="02020603050405020304" pitchFamily="18" charset="0"/>
              </a:rPr>
              <a:t>Mr Shane O Connor</a:t>
            </a:r>
          </a:p>
          <a:p>
            <a:pPr algn="ctr"/>
            <a:r>
              <a:rPr lang="en-GB" sz="1100" i="1" dirty="0">
                <a:solidFill>
                  <a:srgbClr val="205867"/>
                </a:solidFill>
                <a:latin typeface="Calibri" panose="020F0502020204030204" pitchFamily="34" charset="0"/>
                <a:cs typeface="Times New Roman" panose="02020603050405020304" pitchFamily="18" charset="0"/>
              </a:rPr>
              <a:t>Mr Tomas Higgins</a:t>
            </a:r>
          </a:p>
        </p:txBody>
      </p:sp>
      <p:sp>
        <p:nvSpPr>
          <p:cNvPr id="42" name="CaixaDeTexto 41">
            <a:extLst>
              <a:ext uri="{FF2B5EF4-FFF2-40B4-BE49-F238E27FC236}">
                <a16:creationId xmlns:a16="http://schemas.microsoft.com/office/drawing/2014/main" id="{71550D9E-DCC8-4E99-ACCF-9009A690F9D9}"/>
              </a:ext>
            </a:extLst>
          </p:cNvPr>
          <p:cNvSpPr txBox="1"/>
          <p:nvPr/>
        </p:nvSpPr>
        <p:spPr>
          <a:xfrm>
            <a:off x="4595676" y="3240081"/>
            <a:ext cx="2142971" cy="261610"/>
          </a:xfrm>
          <a:prstGeom prst="rect">
            <a:avLst/>
          </a:prstGeom>
          <a:noFill/>
        </p:spPr>
        <p:txBody>
          <a:bodyPr wrap="square">
            <a:spAutoFit/>
          </a:bodyPr>
          <a:lstStyle/>
          <a:p>
            <a:pPr algn="ctr"/>
            <a:r>
              <a:rPr lang="en-GB" sz="1100" i="1" dirty="0">
                <a:solidFill>
                  <a:srgbClr val="205867"/>
                </a:solidFill>
                <a:latin typeface="Calibri" panose="020F0502020204030204" pitchFamily="34" charset="0"/>
                <a:cs typeface="Times New Roman" panose="02020603050405020304" pitchFamily="18" charset="0"/>
              </a:rPr>
              <a:t>Ms Violeta </a:t>
            </a:r>
            <a:r>
              <a:rPr lang="en-GB" sz="1100" i="1" dirty="0" err="1">
                <a:solidFill>
                  <a:srgbClr val="205867"/>
                </a:solidFill>
                <a:latin typeface="Calibri" panose="020F0502020204030204" pitchFamily="34" charset="0"/>
                <a:cs typeface="Times New Roman" panose="02020603050405020304" pitchFamily="18" charset="0"/>
              </a:rPr>
              <a:t>Goñi</a:t>
            </a:r>
            <a:r>
              <a:rPr lang="en-GB" sz="1100" i="1" dirty="0">
                <a:solidFill>
                  <a:srgbClr val="205867"/>
                </a:solidFill>
                <a:latin typeface="Calibri" panose="020F0502020204030204" pitchFamily="34" charset="0"/>
                <a:cs typeface="Times New Roman" panose="02020603050405020304" pitchFamily="18" charset="0"/>
              </a:rPr>
              <a:t> Alvarez</a:t>
            </a:r>
          </a:p>
        </p:txBody>
      </p:sp>
      <p:sp>
        <p:nvSpPr>
          <p:cNvPr id="43" name="CaixaDeTexto 42">
            <a:extLst>
              <a:ext uri="{FF2B5EF4-FFF2-40B4-BE49-F238E27FC236}">
                <a16:creationId xmlns:a16="http://schemas.microsoft.com/office/drawing/2014/main" id="{ADCB71B6-8FFA-4AD1-B897-975B2AD7D87D}"/>
              </a:ext>
            </a:extLst>
          </p:cNvPr>
          <p:cNvSpPr txBox="1"/>
          <p:nvPr/>
        </p:nvSpPr>
        <p:spPr>
          <a:xfrm>
            <a:off x="6816626" y="3170773"/>
            <a:ext cx="2136022" cy="815608"/>
          </a:xfrm>
          <a:prstGeom prst="rect">
            <a:avLst/>
          </a:prstGeom>
          <a:noFill/>
        </p:spPr>
        <p:txBody>
          <a:bodyPr wrap="square">
            <a:spAutoFit/>
          </a:bodyPr>
          <a:lstStyle/>
          <a:p>
            <a:pPr algn="ctr"/>
            <a:r>
              <a:rPr lang="en-GB" sz="1100" i="1" dirty="0">
                <a:solidFill>
                  <a:srgbClr val="205867"/>
                </a:solidFill>
                <a:latin typeface="Calibri" panose="020F0502020204030204" pitchFamily="34" charset="0"/>
                <a:cs typeface="Times New Roman" panose="02020603050405020304" pitchFamily="18" charset="0"/>
              </a:rPr>
              <a:t>Ms. </a:t>
            </a:r>
            <a:r>
              <a:rPr lang="en-GB" sz="1100" i="1" dirty="0" err="1">
                <a:solidFill>
                  <a:srgbClr val="205867"/>
                </a:solidFill>
                <a:latin typeface="Calibri" panose="020F0502020204030204" pitchFamily="34" charset="0"/>
                <a:cs typeface="Times New Roman" panose="02020603050405020304" pitchFamily="18" charset="0"/>
              </a:rPr>
              <a:t>Unathi</a:t>
            </a:r>
            <a:r>
              <a:rPr lang="en-GB" sz="1100" i="1" dirty="0">
                <a:solidFill>
                  <a:srgbClr val="205867"/>
                </a:solidFill>
                <a:latin typeface="Calibri" panose="020F0502020204030204" pitchFamily="34" charset="0"/>
                <a:cs typeface="Times New Roman" panose="02020603050405020304" pitchFamily="18" charset="0"/>
              </a:rPr>
              <a:t> </a:t>
            </a:r>
            <a:r>
              <a:rPr lang="en-GB" sz="1100" i="1" dirty="0" err="1">
                <a:solidFill>
                  <a:srgbClr val="205867"/>
                </a:solidFill>
                <a:latin typeface="Calibri" panose="020F0502020204030204" pitchFamily="34" charset="0"/>
                <a:cs typeface="Times New Roman" panose="02020603050405020304" pitchFamily="18" charset="0"/>
              </a:rPr>
              <a:t>Booi</a:t>
            </a:r>
            <a:endParaRPr lang="en-GB" sz="1100" i="1" dirty="0">
              <a:solidFill>
                <a:srgbClr val="205867"/>
              </a:solidFill>
              <a:latin typeface="Calibri" panose="020F0502020204030204" pitchFamily="34" charset="0"/>
              <a:cs typeface="Times New Roman" panose="02020603050405020304" pitchFamily="18" charset="0"/>
            </a:endParaRPr>
          </a:p>
          <a:p>
            <a:pPr algn="ctr"/>
            <a:r>
              <a:rPr lang="en-GB" sz="1100" i="1" dirty="0">
                <a:solidFill>
                  <a:srgbClr val="205867"/>
                </a:solidFill>
                <a:latin typeface="Calibri" panose="020F0502020204030204" pitchFamily="34" charset="0"/>
                <a:cs typeface="Times New Roman" panose="02020603050405020304" pitchFamily="18" charset="0"/>
              </a:rPr>
              <a:t>Ms Elizabeth </a:t>
            </a:r>
            <a:r>
              <a:rPr lang="en-GB" sz="1100" i="1" dirty="0" err="1">
                <a:solidFill>
                  <a:srgbClr val="205867"/>
                </a:solidFill>
                <a:latin typeface="Calibri" panose="020F0502020204030204" pitchFamily="34" charset="0"/>
                <a:cs typeface="Times New Roman" panose="02020603050405020304" pitchFamily="18" charset="0"/>
              </a:rPr>
              <a:t>Nxele</a:t>
            </a:r>
            <a:endParaRPr lang="en-GB" sz="1100" i="1" dirty="0">
              <a:solidFill>
                <a:srgbClr val="205867"/>
              </a:solidFill>
              <a:latin typeface="Calibri" panose="020F0502020204030204" pitchFamily="34" charset="0"/>
              <a:cs typeface="Times New Roman" panose="02020603050405020304" pitchFamily="18" charset="0"/>
            </a:endParaRPr>
          </a:p>
          <a:p>
            <a:pPr algn="ctr"/>
            <a:r>
              <a:rPr lang="en-GB" sz="1100" i="1" dirty="0">
                <a:solidFill>
                  <a:srgbClr val="205867"/>
                </a:solidFill>
                <a:latin typeface="Calibri" panose="020F0502020204030204" pitchFamily="34" charset="0"/>
                <a:cs typeface="Times New Roman" panose="02020603050405020304" pitchFamily="18" charset="0"/>
              </a:rPr>
              <a:t>Mr. </a:t>
            </a:r>
            <a:r>
              <a:rPr lang="en-GB" sz="1100" i="1" dirty="0" err="1">
                <a:solidFill>
                  <a:srgbClr val="205867"/>
                </a:solidFill>
                <a:latin typeface="Calibri" panose="020F0502020204030204" pitchFamily="34" charset="0"/>
                <a:cs typeface="Times New Roman" panose="02020603050405020304" pitchFamily="18" charset="0"/>
              </a:rPr>
              <a:t>Cingca</a:t>
            </a:r>
            <a:endParaRPr lang="en-GB" sz="1100" i="1" dirty="0">
              <a:solidFill>
                <a:srgbClr val="205867"/>
              </a:solidFill>
              <a:latin typeface="Calibri" panose="020F0502020204030204" pitchFamily="34" charset="0"/>
              <a:cs typeface="Times New Roman" panose="02020603050405020304" pitchFamily="18" charset="0"/>
            </a:endParaRPr>
          </a:p>
          <a:p>
            <a:pPr algn="ctr"/>
            <a:endParaRPr lang="en-GB" sz="1400" dirty="0">
              <a:solidFill>
                <a:srgbClr val="2058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562744E-6A1D-6A5C-A311-4A98462A478D}"/>
              </a:ext>
            </a:extLst>
          </p:cNvPr>
          <p:cNvSpPr txBox="1"/>
          <p:nvPr/>
        </p:nvSpPr>
        <p:spPr>
          <a:xfrm>
            <a:off x="2415071" y="3725754"/>
            <a:ext cx="2110019" cy="461665"/>
          </a:xfrm>
          <a:prstGeom prst="rect">
            <a:avLst/>
          </a:prstGeom>
          <a:solidFill>
            <a:schemeClr val="bg1"/>
          </a:solidFill>
        </p:spPr>
        <p:txBody>
          <a:bodyPr wrap="square" rtlCol="0">
            <a:spAutoFit/>
          </a:bodyPr>
          <a:lstStyle/>
          <a:p>
            <a:pPr algn="ctr"/>
            <a:r>
              <a:rPr lang="en-US" sz="1200" b="0" i="0" dirty="0" err="1">
                <a:solidFill>
                  <a:srgbClr val="FFFFFF"/>
                </a:solidFill>
                <a:effectLst/>
                <a:latin typeface="Futura Std Medium" panose="020B0702020204020203" pitchFamily="34" charset="0"/>
                <a:cs typeface="Aharoni" panose="02010803020104030203" pitchFamily="2" charset="-79"/>
              </a:rPr>
              <a:t>Spiorad</a:t>
            </a:r>
            <a:r>
              <a:rPr lang="en-US" sz="1200" b="0" i="0" dirty="0">
                <a:solidFill>
                  <a:srgbClr val="FFFFFF"/>
                </a:solidFill>
                <a:effectLst/>
                <a:latin typeface="Futura Std Medium" panose="020B0702020204020203" pitchFamily="34" charset="0"/>
                <a:cs typeface="Aharoni" panose="02010803020104030203" pitchFamily="2" charset="-79"/>
              </a:rPr>
              <a:t> </a:t>
            </a:r>
            <a:r>
              <a:rPr lang="en-US" sz="1200" b="0" i="0" dirty="0" err="1">
                <a:solidFill>
                  <a:srgbClr val="FFFFFF"/>
                </a:solidFill>
                <a:effectLst/>
                <a:latin typeface="Futura Std Medium" panose="020B0702020204020203" pitchFamily="34" charset="0"/>
                <a:cs typeface="Aharoni" panose="02010803020104030203" pitchFamily="2" charset="-79"/>
              </a:rPr>
              <a:t>na</a:t>
            </a:r>
            <a:r>
              <a:rPr lang="en-US" sz="1200" b="0" i="0" dirty="0">
                <a:solidFill>
                  <a:srgbClr val="FFFFFF"/>
                </a:solidFill>
                <a:effectLst/>
                <a:latin typeface="Futura Std Medium" panose="020B0702020204020203" pitchFamily="34" charset="0"/>
                <a:cs typeface="Aharoni" panose="02010803020104030203" pitchFamily="2" charset="-79"/>
              </a:rPr>
              <a:t> </a:t>
            </a:r>
            <a:r>
              <a:rPr lang="en-US" sz="1200" b="0" i="0" dirty="0" err="1">
                <a:solidFill>
                  <a:srgbClr val="FFFFFF"/>
                </a:solidFill>
                <a:effectLst/>
                <a:latin typeface="Futura Std Medium" panose="020B0702020204020203" pitchFamily="34" charset="0"/>
                <a:cs typeface="Aharoni" panose="02010803020104030203" pitchFamily="2" charset="-79"/>
              </a:rPr>
              <a:t>Gaillimhe</a:t>
            </a:r>
            <a:endParaRPr lang="en-US" sz="1200" dirty="0">
              <a:solidFill>
                <a:srgbClr val="FFFFFF"/>
              </a:solidFill>
              <a:latin typeface="Futura Std Medium" panose="020B0702020204020203" pitchFamily="34" charset="0"/>
              <a:cs typeface="Aharoni" panose="02010803020104030203" pitchFamily="2" charset="-79"/>
            </a:endParaRPr>
          </a:p>
          <a:p>
            <a:pPr algn="ctr"/>
            <a:r>
              <a:rPr lang="en-US" sz="1200" b="0" i="0" dirty="0">
                <a:solidFill>
                  <a:srgbClr val="FFFFFF"/>
                </a:solidFill>
                <a:effectLst/>
                <a:latin typeface="Futura Std Medium" panose="020B0702020204020203" pitchFamily="34" charset="0"/>
                <a:cs typeface="Aharoni" panose="02010803020104030203" pitchFamily="2" charset="-79"/>
              </a:rPr>
              <a:t>(</a:t>
            </a:r>
            <a:r>
              <a:rPr lang="en-US" sz="1200" b="0" i="1" dirty="0">
                <a:solidFill>
                  <a:srgbClr val="FFFFFF"/>
                </a:solidFill>
                <a:effectLst/>
                <a:latin typeface="Futura Std Medium" panose="020B0702020204020203" pitchFamily="34" charset="0"/>
                <a:cs typeface="Aharoni" panose="02010803020104030203" pitchFamily="2" charset="-79"/>
              </a:rPr>
              <a:t>Spirit of Galway</a:t>
            </a:r>
            <a:r>
              <a:rPr lang="en-US" sz="1200" b="0" i="0" dirty="0">
                <a:solidFill>
                  <a:srgbClr val="FFFFFF"/>
                </a:solidFill>
                <a:effectLst/>
                <a:latin typeface="Futura Std Medium" panose="020B0702020204020203" pitchFamily="34" charset="0"/>
                <a:cs typeface="Aharoni" panose="02010803020104030203" pitchFamily="2" charset="-79"/>
              </a:rPr>
              <a:t>)</a:t>
            </a:r>
            <a:endParaRPr lang="en-GB" sz="1200" dirty="0">
              <a:solidFill>
                <a:srgbClr val="FFFFFF"/>
              </a:solidFill>
              <a:latin typeface="Futura Std Medium" panose="020B0702020204020203" pitchFamily="34" charset="0"/>
              <a:cs typeface="Aharoni" panose="02010803020104030203" pitchFamily="2" charset="-79"/>
            </a:endParaRPr>
          </a:p>
        </p:txBody>
      </p:sp>
      <p:sp>
        <p:nvSpPr>
          <p:cNvPr id="45" name="TextBox 44">
            <a:extLst>
              <a:ext uri="{FF2B5EF4-FFF2-40B4-BE49-F238E27FC236}">
                <a16:creationId xmlns:a16="http://schemas.microsoft.com/office/drawing/2014/main" id="{4F9641B8-0A89-E51C-C687-9D29E299E379}"/>
              </a:ext>
            </a:extLst>
          </p:cNvPr>
          <p:cNvSpPr txBox="1"/>
          <p:nvPr/>
        </p:nvSpPr>
        <p:spPr>
          <a:xfrm>
            <a:off x="4610249" y="3725754"/>
            <a:ext cx="2113824" cy="461665"/>
          </a:xfrm>
          <a:prstGeom prst="rect">
            <a:avLst/>
          </a:prstGeom>
          <a:solidFill>
            <a:schemeClr val="bg1"/>
          </a:solidFill>
        </p:spPr>
        <p:txBody>
          <a:bodyPr wrap="square" rtlCol="0">
            <a:spAutoFit/>
          </a:bodyPr>
          <a:lstStyle/>
          <a:p>
            <a:pPr algn="ctr"/>
            <a:r>
              <a:rPr lang="en-US" sz="1200" dirty="0">
                <a:solidFill>
                  <a:srgbClr val="FFFFFF"/>
                </a:solidFill>
                <a:latin typeface="Futura Std Medium" panose="020B0702020204020203" pitchFamily="34" charset="0"/>
                <a:cs typeface="Aharoni" panose="02010803020104030203" pitchFamily="2" charset="-79"/>
              </a:rPr>
              <a:t>El </a:t>
            </a:r>
            <a:r>
              <a:rPr lang="en-US" sz="1200" dirty="0" err="1">
                <a:solidFill>
                  <a:srgbClr val="FFFFFF"/>
                </a:solidFill>
                <a:latin typeface="Futura Std Medium" panose="020B0702020204020203" pitchFamily="34" charset="0"/>
                <a:cs typeface="Aharoni" panose="02010803020104030203" pitchFamily="2" charset="-79"/>
              </a:rPr>
              <a:t>Cisne</a:t>
            </a:r>
            <a:r>
              <a:rPr lang="en-US" sz="1200" dirty="0">
                <a:solidFill>
                  <a:srgbClr val="FFFFFF"/>
                </a:solidFill>
                <a:latin typeface="Futura Std Medium" panose="020B0702020204020203" pitchFamily="34" charset="0"/>
                <a:cs typeface="Aharoni" panose="02010803020104030203" pitchFamily="2" charset="-79"/>
              </a:rPr>
              <a:t> Alto </a:t>
            </a:r>
          </a:p>
          <a:p>
            <a:pPr algn="ctr"/>
            <a:r>
              <a:rPr lang="en-US" sz="1200" dirty="0">
                <a:solidFill>
                  <a:srgbClr val="FFFFFF"/>
                </a:solidFill>
                <a:latin typeface="Futura Std Medium" panose="020B0702020204020203" pitchFamily="34" charset="0"/>
                <a:cs typeface="Aharoni" panose="02010803020104030203" pitchFamily="2" charset="-79"/>
              </a:rPr>
              <a:t>(</a:t>
            </a:r>
            <a:r>
              <a:rPr lang="en-US" sz="1200" i="1" dirty="0">
                <a:solidFill>
                  <a:srgbClr val="FFFFFF"/>
                </a:solidFill>
                <a:latin typeface="Futura Std Medium" panose="020B0702020204020203" pitchFamily="34" charset="0"/>
                <a:cs typeface="Aharoni" panose="02010803020104030203" pitchFamily="2" charset="-79"/>
              </a:rPr>
              <a:t>The Tall Swan</a:t>
            </a:r>
            <a:r>
              <a:rPr lang="en-US" sz="1200" dirty="0">
                <a:solidFill>
                  <a:srgbClr val="FFFFFF"/>
                </a:solidFill>
                <a:latin typeface="Futura Std Medium" panose="020B0702020204020203" pitchFamily="34" charset="0"/>
                <a:cs typeface="Aharoni" panose="02010803020104030203" pitchFamily="2" charset="-79"/>
              </a:rPr>
              <a:t>)</a:t>
            </a:r>
            <a:endParaRPr lang="en-GB" sz="1200" dirty="0">
              <a:solidFill>
                <a:srgbClr val="FFFFFF"/>
              </a:solidFill>
              <a:latin typeface="Futura Std Medium" panose="020B0702020204020203" pitchFamily="34" charset="0"/>
              <a:cs typeface="Aharoni" panose="02010803020104030203" pitchFamily="2" charset="-79"/>
            </a:endParaRPr>
          </a:p>
        </p:txBody>
      </p:sp>
      <p:sp>
        <p:nvSpPr>
          <p:cNvPr id="46" name="TextBox 45">
            <a:extLst>
              <a:ext uri="{FF2B5EF4-FFF2-40B4-BE49-F238E27FC236}">
                <a16:creationId xmlns:a16="http://schemas.microsoft.com/office/drawing/2014/main" id="{D28E0D62-BBC3-751E-5C2C-93448509D3F6}"/>
              </a:ext>
            </a:extLst>
          </p:cNvPr>
          <p:cNvSpPr txBox="1"/>
          <p:nvPr/>
        </p:nvSpPr>
        <p:spPr>
          <a:xfrm>
            <a:off x="6816082" y="3744628"/>
            <a:ext cx="2148944" cy="461665"/>
          </a:xfrm>
          <a:prstGeom prst="rect">
            <a:avLst/>
          </a:prstGeom>
          <a:solidFill>
            <a:schemeClr val="bg1"/>
          </a:solidFill>
        </p:spPr>
        <p:txBody>
          <a:bodyPr wrap="square" rtlCol="0">
            <a:spAutoFit/>
          </a:bodyPr>
          <a:lstStyle/>
          <a:p>
            <a:pPr algn="ctr"/>
            <a:r>
              <a:rPr lang="en-US" sz="1200" dirty="0" err="1">
                <a:solidFill>
                  <a:srgbClr val="FFFFFF"/>
                </a:solidFill>
                <a:latin typeface="Futura Std Medium" panose="020B0702020204020203" pitchFamily="34" charset="0"/>
                <a:cs typeface="Aharoni" panose="02010803020104030203" pitchFamily="2" charset="-79"/>
              </a:rPr>
              <a:t>Yemaya</a:t>
            </a:r>
            <a:endParaRPr lang="en-US" sz="1200" dirty="0">
              <a:solidFill>
                <a:srgbClr val="FFFFFF"/>
              </a:solidFill>
              <a:latin typeface="Futura Std Medium" panose="020B0702020204020203" pitchFamily="34" charset="0"/>
              <a:cs typeface="Aharoni" panose="02010803020104030203" pitchFamily="2" charset="-79"/>
            </a:endParaRPr>
          </a:p>
          <a:p>
            <a:pPr algn="ctr"/>
            <a:endParaRPr lang="en-GB" sz="1200" dirty="0">
              <a:solidFill>
                <a:srgbClr val="FFFFFF"/>
              </a:solidFill>
              <a:latin typeface="Futura Std Medium" panose="020B0702020204020203" pitchFamily="34" charset="0"/>
              <a:cs typeface="Aharoni" panose="02010803020104030203" pitchFamily="2" charset="-79"/>
            </a:endParaRPr>
          </a:p>
        </p:txBody>
      </p:sp>
      <p:pic>
        <p:nvPicPr>
          <p:cNvPr id="8" name="Picture 7">
            <a:extLst>
              <a:ext uri="{FF2B5EF4-FFF2-40B4-BE49-F238E27FC236}">
                <a16:creationId xmlns:a16="http://schemas.microsoft.com/office/drawing/2014/main" id="{CB50A325-D62B-F777-2726-E3870473656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40160" y="4277709"/>
            <a:ext cx="2071043" cy="814322"/>
          </a:xfrm>
          <a:prstGeom prst="rect">
            <a:avLst/>
          </a:prstGeom>
        </p:spPr>
      </p:pic>
      <p:sp>
        <p:nvSpPr>
          <p:cNvPr id="47" name="TextBox 46">
            <a:extLst>
              <a:ext uri="{FF2B5EF4-FFF2-40B4-BE49-F238E27FC236}">
                <a16:creationId xmlns:a16="http://schemas.microsoft.com/office/drawing/2014/main" id="{73FFAF42-2697-426C-7022-D021EF582B52}"/>
              </a:ext>
            </a:extLst>
          </p:cNvPr>
          <p:cNvSpPr txBox="1"/>
          <p:nvPr/>
        </p:nvSpPr>
        <p:spPr>
          <a:xfrm>
            <a:off x="219665" y="3725754"/>
            <a:ext cx="2110019" cy="461665"/>
          </a:xfrm>
          <a:prstGeom prst="rect">
            <a:avLst/>
          </a:prstGeom>
          <a:solidFill>
            <a:schemeClr val="bg1"/>
          </a:solidFill>
        </p:spPr>
        <p:txBody>
          <a:bodyPr wrap="square" rtlCol="0">
            <a:spAutoFit/>
          </a:bodyPr>
          <a:lstStyle/>
          <a:p>
            <a:pPr algn="ctr"/>
            <a:r>
              <a:rPr lang="en-US" sz="1200" b="0" i="0" dirty="0" err="1">
                <a:solidFill>
                  <a:srgbClr val="FFFFFF"/>
                </a:solidFill>
                <a:effectLst/>
                <a:latin typeface="Futura Std Medium" panose="020B0702020204020203" pitchFamily="34" charset="0"/>
                <a:cs typeface="Aharoni" panose="02010803020104030203" pitchFamily="2" charset="-79"/>
              </a:rPr>
              <a:t>Schnelle</a:t>
            </a:r>
            <a:r>
              <a:rPr lang="en-US" sz="1200" b="0" i="0" dirty="0">
                <a:solidFill>
                  <a:srgbClr val="FFFFFF"/>
                </a:solidFill>
                <a:effectLst/>
                <a:latin typeface="Futura Std Medium" panose="020B0702020204020203" pitchFamily="34" charset="0"/>
                <a:cs typeface="Aharoni" panose="02010803020104030203" pitchFamily="2" charset="-79"/>
              </a:rPr>
              <a:t> </a:t>
            </a:r>
            <a:r>
              <a:rPr lang="en-US" sz="1200" b="0" i="0" dirty="0" err="1">
                <a:solidFill>
                  <a:srgbClr val="FFFFFF"/>
                </a:solidFill>
                <a:effectLst/>
                <a:latin typeface="Futura Std Medium" panose="020B0702020204020203" pitchFamily="34" charset="0"/>
                <a:cs typeface="Aharoni" panose="02010803020104030203" pitchFamily="2" charset="-79"/>
              </a:rPr>
              <a:t>Welle</a:t>
            </a:r>
            <a:r>
              <a:rPr lang="en-US" sz="1200" b="0" i="0" dirty="0">
                <a:solidFill>
                  <a:srgbClr val="FFFFFF"/>
                </a:solidFill>
                <a:effectLst/>
                <a:latin typeface="Futura Std Medium" panose="020B0702020204020203" pitchFamily="34" charset="0"/>
                <a:cs typeface="Aharoni" panose="02010803020104030203" pitchFamily="2" charset="-79"/>
              </a:rPr>
              <a:t> </a:t>
            </a:r>
          </a:p>
          <a:p>
            <a:pPr algn="ctr"/>
            <a:r>
              <a:rPr lang="en-US" sz="1200" b="0" i="0" dirty="0">
                <a:solidFill>
                  <a:srgbClr val="FFFFFF"/>
                </a:solidFill>
                <a:effectLst/>
                <a:latin typeface="Futura Std Medium" panose="020B0702020204020203" pitchFamily="34" charset="0"/>
                <a:cs typeface="Aharoni" panose="02010803020104030203" pitchFamily="2" charset="-79"/>
              </a:rPr>
              <a:t>(</a:t>
            </a:r>
            <a:r>
              <a:rPr lang="en-US" sz="1200" b="0" i="1" dirty="0">
                <a:solidFill>
                  <a:srgbClr val="FFFFFF"/>
                </a:solidFill>
                <a:effectLst/>
                <a:latin typeface="Futura Std Medium" panose="020B0702020204020203" pitchFamily="34" charset="0"/>
                <a:cs typeface="Aharoni" panose="02010803020104030203" pitchFamily="2" charset="-79"/>
              </a:rPr>
              <a:t>Fast Wave</a:t>
            </a:r>
            <a:r>
              <a:rPr lang="en-US" sz="1200" b="0" i="0" dirty="0">
                <a:solidFill>
                  <a:srgbClr val="FFFFFF"/>
                </a:solidFill>
                <a:effectLst/>
                <a:latin typeface="Futura Std Medium" panose="020B0702020204020203" pitchFamily="34" charset="0"/>
                <a:cs typeface="Aharoni" panose="02010803020104030203" pitchFamily="2" charset="-79"/>
              </a:rPr>
              <a:t>)</a:t>
            </a:r>
            <a:endParaRPr lang="en-GB" sz="1200" dirty="0">
              <a:solidFill>
                <a:srgbClr val="FFFFFF"/>
              </a:solidFill>
              <a:latin typeface="Futura Std Medium" panose="020B0702020204020203" pitchFamily="34" charset="0"/>
              <a:cs typeface="Aharoni" panose="02010803020104030203" pitchFamily="2" charset="-79"/>
            </a:endParaRPr>
          </a:p>
        </p:txBody>
      </p:sp>
      <p:pic>
        <p:nvPicPr>
          <p:cNvPr id="11" name="Imagem 10" descr="Uma imagem com terra, exterior&#10;&#10;Descrição gerada automaticamente">
            <a:extLst>
              <a:ext uri="{FF2B5EF4-FFF2-40B4-BE49-F238E27FC236}">
                <a16:creationId xmlns:a16="http://schemas.microsoft.com/office/drawing/2014/main" id="{E60090CC-A11C-42F2-38A4-4108BD5AAEA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3074" y="4277709"/>
            <a:ext cx="2023200" cy="805780"/>
          </a:xfrm>
          <a:prstGeom prst="rect">
            <a:avLst/>
          </a:prstGeom>
        </p:spPr>
      </p:pic>
      <p:pic>
        <p:nvPicPr>
          <p:cNvPr id="12" name="Picture 4" descr="Join the SAEON team as Managing Director – SAEON eNews">
            <a:extLst>
              <a:ext uri="{FF2B5EF4-FFF2-40B4-BE49-F238E27FC236}">
                <a16:creationId xmlns:a16="http://schemas.microsoft.com/office/drawing/2014/main" id="{2D9019A1-5CB8-DFC0-1B55-4424669B2CA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27189" y="1817452"/>
            <a:ext cx="1093522" cy="42784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BC0DC11A-DA15-7012-2755-041EDCB9A9CE}"/>
              </a:ext>
            </a:extLst>
          </p:cNvPr>
          <p:cNvSpPr txBox="1"/>
          <p:nvPr/>
        </p:nvSpPr>
        <p:spPr>
          <a:xfrm>
            <a:off x="523075" y="3240080"/>
            <a:ext cx="1503199" cy="430887"/>
          </a:xfrm>
          <a:prstGeom prst="rect">
            <a:avLst/>
          </a:prstGeom>
          <a:noFill/>
        </p:spPr>
        <p:txBody>
          <a:bodyPr wrap="square">
            <a:spAutoFit/>
          </a:bodyPr>
          <a:lstStyle/>
          <a:p>
            <a:pPr algn="ctr"/>
            <a:r>
              <a:rPr lang="en-GB" sz="1100" i="1" dirty="0">
                <a:solidFill>
                  <a:srgbClr val="205867"/>
                </a:solidFill>
                <a:latin typeface="Calibri" panose="020F0502020204030204" pitchFamily="34" charset="0"/>
                <a:cs typeface="Times New Roman" panose="02020603050405020304" pitchFamily="18" charset="0"/>
              </a:rPr>
              <a:t>Eva, </a:t>
            </a:r>
            <a:r>
              <a:rPr lang="en-GB" sz="1100" i="1" dirty="0" err="1">
                <a:solidFill>
                  <a:srgbClr val="205867"/>
                </a:solidFill>
                <a:latin typeface="Calibri" panose="020F0502020204030204" pitchFamily="34" charset="0"/>
                <a:cs typeface="Times New Roman" panose="02020603050405020304" pitchFamily="18" charset="0"/>
              </a:rPr>
              <a:t>Bärbel</a:t>
            </a:r>
            <a:r>
              <a:rPr lang="en-GB" sz="1100" i="1" dirty="0">
                <a:solidFill>
                  <a:srgbClr val="205867"/>
                </a:solidFill>
                <a:latin typeface="Calibri" panose="020F0502020204030204" pitchFamily="34" charset="0"/>
                <a:cs typeface="Times New Roman" panose="02020603050405020304" pitchFamily="18" charset="0"/>
              </a:rPr>
              <a:t>, Max &amp; </a:t>
            </a:r>
            <a:r>
              <a:rPr lang="en-GB" sz="1100" i="1" dirty="0" err="1">
                <a:solidFill>
                  <a:srgbClr val="205867"/>
                </a:solidFill>
                <a:latin typeface="Calibri" panose="020F0502020204030204" pitchFamily="34" charset="0"/>
                <a:cs typeface="Times New Roman" panose="02020603050405020304" pitchFamily="18" charset="0"/>
              </a:rPr>
              <a:t>POGOnians</a:t>
            </a:r>
            <a:endParaRPr lang="en-GB" sz="1100" i="1" dirty="0">
              <a:solidFill>
                <a:srgbClr val="205867"/>
              </a:solidFill>
              <a:latin typeface="Calibri" panose="020F0502020204030204" pitchFamily="34" charset="0"/>
              <a:cs typeface="Times New Roman" panose="02020603050405020304" pitchFamily="18" charset="0"/>
            </a:endParaRPr>
          </a:p>
        </p:txBody>
      </p:sp>
      <p:pic>
        <p:nvPicPr>
          <p:cNvPr id="17" name="Imagem 16">
            <a:extLst>
              <a:ext uri="{FF2B5EF4-FFF2-40B4-BE49-F238E27FC236}">
                <a16:creationId xmlns:a16="http://schemas.microsoft.com/office/drawing/2014/main" id="{2F0B02E9-6091-F2C9-1477-23BE2336195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618370" y="4284020"/>
            <a:ext cx="2097582" cy="820800"/>
          </a:xfrm>
          <a:prstGeom prst="rect">
            <a:avLst/>
          </a:prstGeom>
        </p:spPr>
      </p:pic>
      <p:pic>
        <p:nvPicPr>
          <p:cNvPr id="7" name="Imagem 6" descr="Uma imagem com texto, chão&#10;&#10;Descrição gerada automaticamente">
            <a:extLst>
              <a:ext uri="{FF2B5EF4-FFF2-40B4-BE49-F238E27FC236}">
                <a16:creationId xmlns:a16="http://schemas.microsoft.com/office/drawing/2014/main" id="{23250DFB-1524-AEF6-5502-CB2BE1E4211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441561" y="4277709"/>
            <a:ext cx="2023200" cy="805780"/>
          </a:xfrm>
          <a:prstGeom prst="rect">
            <a:avLst/>
          </a:prstGeom>
        </p:spPr>
      </p:pic>
      <p:pic>
        <p:nvPicPr>
          <p:cNvPr id="9" name="Imagem 8">
            <a:extLst>
              <a:ext uri="{FF2B5EF4-FFF2-40B4-BE49-F238E27FC236}">
                <a16:creationId xmlns:a16="http://schemas.microsoft.com/office/drawing/2014/main" id="{FBAF2986-9E56-AEB7-4D21-62C8C09CED3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956376" y="31267"/>
            <a:ext cx="1169749" cy="724650"/>
          </a:xfrm>
          <a:prstGeom prst="rect">
            <a:avLst/>
          </a:prstGeom>
        </p:spPr>
      </p:pic>
      <p:sp>
        <p:nvSpPr>
          <p:cNvPr id="15" name="CaixaDeTexto 14">
            <a:extLst>
              <a:ext uri="{FF2B5EF4-FFF2-40B4-BE49-F238E27FC236}">
                <a16:creationId xmlns:a16="http://schemas.microsoft.com/office/drawing/2014/main" id="{5DF86671-F686-0CB4-7840-E9C6DF7C5B41}"/>
              </a:ext>
            </a:extLst>
          </p:cNvPr>
          <p:cNvSpPr txBox="1"/>
          <p:nvPr/>
        </p:nvSpPr>
        <p:spPr>
          <a:xfrm>
            <a:off x="7988053" y="676130"/>
            <a:ext cx="1106393" cy="215444"/>
          </a:xfrm>
          <a:prstGeom prst="rect">
            <a:avLst/>
          </a:prstGeom>
          <a:noFill/>
        </p:spPr>
        <p:txBody>
          <a:bodyPr wrap="none" rtlCol="0">
            <a:spAutoFit/>
          </a:bodyPr>
          <a:lstStyle/>
          <a:p>
            <a:r>
              <a:rPr lang="pt-PT" sz="800" b="1" dirty="0" err="1">
                <a:solidFill>
                  <a:schemeClr val="tx1">
                    <a:lumMod val="25000"/>
                  </a:schemeClr>
                </a:solidFill>
              </a:rPr>
              <a:t>Programme</a:t>
            </a:r>
            <a:r>
              <a:rPr lang="pt-PT" sz="800" b="1" dirty="0">
                <a:solidFill>
                  <a:schemeClr val="tx1">
                    <a:lumMod val="25000"/>
                  </a:schemeClr>
                </a:solidFill>
              </a:rPr>
              <a:t> </a:t>
            </a:r>
            <a:r>
              <a:rPr lang="pt-PT" sz="800" b="1" dirty="0" err="1">
                <a:solidFill>
                  <a:schemeClr val="tx1">
                    <a:lumMod val="25000"/>
                  </a:schemeClr>
                </a:solidFill>
              </a:rPr>
              <a:t>endorsed</a:t>
            </a:r>
            <a:endParaRPr lang="en-GB" sz="800" b="1" dirty="0">
              <a:solidFill>
                <a:schemeClr val="tx1">
                  <a:lumMod val="25000"/>
                </a:schemeClr>
              </a:solidFill>
            </a:endParaRPr>
          </a:p>
        </p:txBody>
      </p:sp>
    </p:spTree>
    <p:extLst>
      <p:ext uri="{BB962C8B-B14F-4D97-AF65-F5344CB8AC3E}">
        <p14:creationId xmlns:p14="http://schemas.microsoft.com/office/powerpoint/2010/main" val="463841301"/>
      </p:ext>
    </p:extLst>
  </p:cSld>
  <p:clrMapOvr>
    <a:masterClrMapping/>
  </p:clrMapOvr>
</p:sld>
</file>

<file path=ppt/theme/theme1.xml><?xml version="1.0" encoding="utf-8"?>
<a:theme xmlns:a="http://schemas.openxmlformats.org/drawingml/2006/main" name="Default Theme">
  <a:themeElements>
    <a:clrScheme name="POGO colours">
      <a:dk1>
        <a:srgbClr val="205867"/>
      </a:dk1>
      <a:lt1>
        <a:srgbClr val="DBEEF3"/>
      </a:lt1>
      <a:dk2>
        <a:srgbClr val="050F48"/>
      </a:dk2>
      <a:lt2>
        <a:srgbClr val="D0E9F0"/>
      </a:lt2>
      <a:accent1>
        <a:srgbClr val="31859B"/>
      </a:accent1>
      <a:accent2>
        <a:srgbClr val="269926"/>
      </a:accent2>
      <a:accent3>
        <a:srgbClr val="C00000"/>
      </a:accent3>
      <a:accent4>
        <a:srgbClr val="5F497A"/>
      </a:accent4>
      <a:accent5>
        <a:srgbClr val="31859B"/>
      </a:accent5>
      <a:accent6>
        <a:srgbClr val="E36C09"/>
      </a:accent6>
      <a:hlink>
        <a:srgbClr val="3FBFC1"/>
      </a:hlink>
      <a:folHlink>
        <a:srgbClr val="2980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Sslides">
  <a:themeElements>
    <a:clrScheme name="POGO colours">
      <a:dk1>
        <a:srgbClr val="205867"/>
      </a:dk1>
      <a:lt1>
        <a:srgbClr val="DBEEF3"/>
      </a:lt1>
      <a:dk2>
        <a:srgbClr val="050F48"/>
      </a:dk2>
      <a:lt2>
        <a:srgbClr val="D0E9F0"/>
      </a:lt2>
      <a:accent1>
        <a:srgbClr val="31859B"/>
      </a:accent1>
      <a:accent2>
        <a:srgbClr val="269926"/>
      </a:accent2>
      <a:accent3>
        <a:srgbClr val="C00000"/>
      </a:accent3>
      <a:accent4>
        <a:srgbClr val="5F497A"/>
      </a:accent4>
      <a:accent5>
        <a:srgbClr val="31859B"/>
      </a:accent5>
      <a:accent6>
        <a:srgbClr val="E36C09"/>
      </a:accent6>
      <a:hlink>
        <a:srgbClr val="3FBFC1"/>
      </a:hlink>
      <a:folHlink>
        <a:srgbClr val="2980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POGO colours">
      <a:dk1>
        <a:srgbClr val="205867"/>
      </a:dk1>
      <a:lt1>
        <a:srgbClr val="DBEEF3"/>
      </a:lt1>
      <a:dk2>
        <a:srgbClr val="050F48"/>
      </a:dk2>
      <a:lt2>
        <a:srgbClr val="D0E9F0"/>
      </a:lt2>
      <a:accent1>
        <a:srgbClr val="31859B"/>
      </a:accent1>
      <a:accent2>
        <a:srgbClr val="269926"/>
      </a:accent2>
      <a:accent3>
        <a:srgbClr val="C00000"/>
      </a:accent3>
      <a:accent4>
        <a:srgbClr val="5F497A"/>
      </a:accent4>
      <a:accent5>
        <a:srgbClr val="31859B"/>
      </a:accent5>
      <a:accent6>
        <a:srgbClr val="E36C09"/>
      </a:accent6>
      <a:hlink>
        <a:srgbClr val="3FBFC1"/>
      </a:hlink>
      <a:folHlink>
        <a:srgbClr val="2980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13297A4B103C4FA9DB541C7CF4403D" ma:contentTypeVersion="4" ma:contentTypeDescription="Create a new document." ma:contentTypeScope="" ma:versionID="1a24e396c298e78a3257c4c460069724">
  <xsd:schema xmlns:xsd="http://www.w3.org/2001/XMLSchema" xmlns:xs="http://www.w3.org/2001/XMLSchema" xmlns:p="http://schemas.microsoft.com/office/2006/metadata/properties" xmlns:ns2="408474fd-f52a-4fbe-884b-309f9f5dd054" targetNamespace="http://schemas.microsoft.com/office/2006/metadata/properties" ma:root="true" ma:fieldsID="3cb046197c05ba19307de03f06404a78" ns2:_="">
    <xsd:import namespace="408474fd-f52a-4fbe-884b-309f9f5dd0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474fd-f52a-4fbe-884b-309f9f5dd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944AAF-1B05-4339-9E05-D18FFB789653}">
  <ds:schemaRefs>
    <ds:schemaRef ds:uri="http://schemas.microsoft.com/sharepoint/v3/contenttype/forms"/>
  </ds:schemaRefs>
</ds:datastoreItem>
</file>

<file path=customXml/itemProps2.xml><?xml version="1.0" encoding="utf-8"?>
<ds:datastoreItem xmlns:ds="http://schemas.openxmlformats.org/officeDocument/2006/customXml" ds:itemID="{085CF899-A65D-45BB-893B-CACC49D96386}">
  <ds:schemaRefs>
    <ds:schemaRef ds:uri="http://purl.org/dc/elements/1.1/"/>
    <ds:schemaRef ds:uri="http://purl.org/dc/terms/"/>
    <ds:schemaRef ds:uri="http://schemas.microsoft.com/office/infopath/2007/PartnerControls"/>
    <ds:schemaRef ds:uri="http://schemas.microsoft.com/office/2006/documentManagement/types"/>
    <ds:schemaRef ds:uri="408474fd-f52a-4fbe-884b-309f9f5dd054"/>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D9A8FA4-3E93-493C-8F4D-2C99BEAC9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474fd-f52a-4fbe-884b-309f9f5dd0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6520</TotalTime>
  <Words>3304</Words>
  <Application>Microsoft Office PowerPoint</Application>
  <PresentationFormat>On-screen Show (16:9)</PresentationFormat>
  <Paragraphs>395</Paragraphs>
  <Slides>35</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Futura Std Medium</vt:lpstr>
      <vt:lpstr>inherit</vt:lpstr>
      <vt:lpstr>Raleway</vt:lpstr>
      <vt:lpstr>Default Theme</vt:lpstr>
      <vt:lpstr>SAMSslides</vt:lpstr>
      <vt:lpstr>2_Office Theme</vt:lpstr>
      <vt:lpstr>PowerPoint Presentation</vt:lpstr>
      <vt:lpstr>WhAT is POGO?</vt:lpstr>
      <vt:lpstr>PowerPoint Presentation</vt:lpstr>
      <vt:lpstr>Shipboard TRAINING &amp; OUTREACH</vt:lpstr>
      <vt:lpstr>PowerPoint Presentation</vt:lpstr>
      <vt:lpstr>2019 SoNoAT Outreach</vt:lpstr>
      <vt:lpstr>PowerPoint Presentation</vt:lpstr>
      <vt:lpstr>PowerPoint Presentation</vt:lpstr>
      <vt:lpstr>PowerPoint Presentation</vt:lpstr>
      <vt:lpstr>PowerPoint Presentation</vt:lpstr>
      <vt:lpstr>Why &amp; How do we observe the ocean?</vt:lpstr>
      <vt:lpstr>Some Facts and Figures about the Ocean</vt:lpstr>
      <vt:lpstr>WHY do we need to observe the ocean?</vt:lpstr>
      <vt:lpstr>Ocean warming</vt:lpstr>
      <vt:lpstr>PowerPoint Presentation</vt:lpstr>
      <vt:lpstr>PowerPoint Presentation</vt:lpstr>
      <vt:lpstr>WHAT do we measure?</vt:lpstr>
      <vt:lpstr>HOW do we observe the ocean?</vt:lpstr>
      <vt:lpstr>About Polarstern</vt:lpstr>
      <vt:lpstr>The Ship: R/V Polarstern</vt:lpstr>
      <vt:lpstr>In one month at sea…</vt:lpstr>
      <vt:lpstr>Where will it go?</vt:lpstr>
      <vt:lpstr>What will they be studying? </vt:lpstr>
      <vt:lpstr>The CTD Rosette</vt:lpstr>
      <vt:lpstr>How deep is 4000m?</vt:lpstr>
      <vt:lpstr>Activities with Schools</vt:lpstr>
      <vt:lpstr>PowerPoint Presentation</vt:lpstr>
      <vt:lpstr>Who are the trainees?</vt:lpstr>
      <vt:lpstr>Other people you might speak to:</vt:lpstr>
      <vt:lpstr>What will you ask?</vt:lpstr>
      <vt:lpstr>What else can you do?</vt:lpstr>
      <vt:lpstr>PowerPoint Presentation</vt:lpstr>
      <vt:lpstr>PowerPoint Presentation</vt:lpstr>
      <vt:lpstr>PowerPoint Presentation</vt:lpstr>
      <vt:lpstr>PowerPoint Presentation</vt:lpstr>
    </vt:vector>
  </TitlesOfParts>
  <Company>Plymouth Marine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Beckman</dc:creator>
  <cp:lastModifiedBy>Fiona Beckman</cp:lastModifiedBy>
  <cp:revision>148</cp:revision>
  <dcterms:created xsi:type="dcterms:W3CDTF">2019-11-06T11:29:15Z</dcterms:created>
  <dcterms:modified xsi:type="dcterms:W3CDTF">2022-09-06T09:18:45Z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0x010100C613297A4B103C4FA9DB541C7CF4403D</vt:lpwstr>
  </property>
</Properties>
</file>