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2"/>
  </p:notesMasterIdLst>
  <p:sldIdLst>
    <p:sldId id="256" r:id="rId2"/>
    <p:sldId id="338" r:id="rId3"/>
    <p:sldId id="339" r:id="rId4"/>
    <p:sldId id="381" r:id="rId5"/>
    <p:sldId id="343" r:id="rId6"/>
    <p:sldId id="344" r:id="rId7"/>
    <p:sldId id="347" r:id="rId8"/>
    <p:sldId id="382" r:id="rId9"/>
    <p:sldId id="380" r:id="rId10"/>
    <p:sldId id="376" r:id="rId11"/>
    <p:sldId id="379" r:id="rId12"/>
    <p:sldId id="377" r:id="rId13"/>
    <p:sldId id="378" r:id="rId14"/>
    <p:sldId id="365" r:id="rId15"/>
    <p:sldId id="362" r:id="rId16"/>
    <p:sldId id="383" r:id="rId17"/>
    <p:sldId id="384" r:id="rId18"/>
    <p:sldId id="385" r:id="rId19"/>
    <p:sldId id="386" r:id="rId20"/>
    <p:sldId id="387"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EF3"/>
    <a:srgbClr val="5EBAE8"/>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6923" autoAdjust="0"/>
  </p:normalViewPr>
  <p:slideViewPr>
    <p:cSldViewPr showGuides="1">
      <p:cViewPr>
        <p:scale>
          <a:sx n="70" d="100"/>
          <a:sy n="70" d="100"/>
        </p:scale>
        <p:origin x="-2730" y="-828"/>
      </p:cViewPr>
      <p:guideLst>
        <p:guide orient="horz" pos="1620"/>
        <p:guide pos="2880"/>
      </p:guideLst>
    </p:cSldViewPr>
  </p:slideViewPr>
  <p:outlineViewPr>
    <p:cViewPr>
      <p:scale>
        <a:sx n="33" d="100"/>
        <a:sy n="33" d="100"/>
      </p:scale>
      <p:origin x="0" y="744"/>
    </p:cViewPr>
  </p:outlineViewPr>
  <p:notesTextViewPr>
    <p:cViewPr>
      <p:scale>
        <a:sx n="1" d="1"/>
        <a:sy n="1" d="1"/>
      </p:scale>
      <p:origin x="0" y="0"/>
    </p:cViewPr>
  </p:notesTextViewPr>
  <p:sorterViewPr>
    <p:cViewPr>
      <p:scale>
        <a:sx n="140" d="100"/>
        <a:sy n="140" d="100"/>
      </p:scale>
      <p:origin x="0" y="6906"/>
    </p:cViewPr>
  </p:sorterViewPr>
  <p:notesViewPr>
    <p:cSldViewPr>
      <p:cViewPr varScale="1">
        <p:scale>
          <a:sx n="89" d="100"/>
          <a:sy n="89" d="100"/>
        </p:scale>
        <p:origin x="-379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ona Beckman" userId="4557b405684c5506" providerId="LiveId" clId="{38ADC826-EA2E-EE4F-9C7A-FF14D8755AC2}"/>
    <pc:docChg chg="undo custSel modSld">
      <pc:chgData name="Fiona Beckman" userId="4557b405684c5506" providerId="LiveId" clId="{38ADC826-EA2E-EE4F-9C7A-FF14D8755AC2}" dt="2019-01-11T22:24:34.639" v="25" actId="27959"/>
      <pc:docMkLst>
        <pc:docMk/>
      </pc:docMkLst>
      <pc:sldChg chg="modSp">
        <pc:chgData name="Fiona Beckman" userId="4557b405684c5506" providerId="LiveId" clId="{38ADC826-EA2E-EE4F-9C7A-FF14D8755AC2}" dt="2019-01-11T22:23:10.564" v="10" actId="1076"/>
        <pc:sldMkLst>
          <pc:docMk/>
          <pc:sldMk cId="4153693263" sldId="271"/>
        </pc:sldMkLst>
        <pc:spChg chg="mod">
          <ac:chgData name="Fiona Beckman" userId="4557b405684c5506" providerId="LiveId" clId="{38ADC826-EA2E-EE4F-9C7A-FF14D8755AC2}" dt="2019-01-11T22:22:31.950" v="5" actId="1076"/>
          <ac:spMkLst>
            <pc:docMk/>
            <pc:sldMk cId="4153693263" sldId="271"/>
            <ac:spMk id="3" creationId="{00000000-0000-0000-0000-000000000000}"/>
          </ac:spMkLst>
        </pc:spChg>
        <pc:picChg chg="mod">
          <ac:chgData name="Fiona Beckman" userId="4557b405684c5506" providerId="LiveId" clId="{38ADC826-EA2E-EE4F-9C7A-FF14D8755AC2}" dt="2019-01-11T22:23:10.564" v="10" actId="1076"/>
          <ac:picMkLst>
            <pc:docMk/>
            <pc:sldMk cId="4153693263" sldId="271"/>
            <ac:picMk id="5122" creationId="{00000000-0000-0000-0000-000000000000}"/>
          </ac:picMkLst>
        </pc:picChg>
      </pc:sldChg>
      <pc:sldChg chg="addSp delSp modSp">
        <pc:chgData name="Fiona Beckman" userId="4557b405684c5506" providerId="LiveId" clId="{38ADC826-EA2E-EE4F-9C7A-FF14D8755AC2}" dt="2019-01-11T22:24:34.639" v="25" actId="27959"/>
        <pc:sldMkLst>
          <pc:docMk/>
          <pc:sldMk cId="1556008882" sldId="285"/>
        </pc:sldMkLst>
        <pc:spChg chg="add del">
          <ac:chgData name="Fiona Beckman" userId="4557b405684c5506" providerId="LiveId" clId="{38ADC826-EA2E-EE4F-9C7A-FF14D8755AC2}" dt="2019-01-11T22:24:34.639" v="25" actId="27959"/>
          <ac:spMkLst>
            <pc:docMk/>
            <pc:sldMk cId="1556008882" sldId="285"/>
            <ac:spMk id="7" creationId="{C2BD1DC4-AF1C-4D96-BFA0-7158A3AAF64B}"/>
          </ac:spMkLst>
        </pc:spChg>
        <pc:spChg chg="add del">
          <ac:chgData name="Fiona Beckman" userId="4557b405684c5506" providerId="LiveId" clId="{38ADC826-EA2E-EE4F-9C7A-FF14D8755AC2}" dt="2019-01-11T22:24:34.639" v="25" actId="27959"/>
          <ac:spMkLst>
            <pc:docMk/>
            <pc:sldMk cId="1556008882" sldId="285"/>
            <ac:spMk id="18" creationId="{0F9E1064-60F9-420D-9E71-22F12FD8014F}"/>
          </ac:spMkLst>
        </pc:spChg>
        <pc:inkChg chg="add del">
          <ac:chgData name="Fiona Beckman" userId="4557b405684c5506" providerId="LiveId" clId="{38ADC826-EA2E-EE4F-9C7A-FF14D8755AC2}" dt="2019-01-11T22:23:43.221" v="20"/>
          <ac:inkMkLst>
            <pc:docMk/>
            <pc:sldMk cId="1556008882" sldId="285"/>
            <ac:inkMk id="2" creationId="{D5304C8E-A1E0-2B4E-8259-23C97689A51D}"/>
          </ac:inkMkLst>
        </pc:inkChg>
        <pc:inkChg chg="add del">
          <ac:chgData name="Fiona Beckman" userId="4557b405684c5506" providerId="LiveId" clId="{38ADC826-EA2E-EE4F-9C7A-FF14D8755AC2}" dt="2019-01-11T22:23:43.221" v="20"/>
          <ac:inkMkLst>
            <pc:docMk/>
            <pc:sldMk cId="1556008882" sldId="285"/>
            <ac:inkMk id="3" creationId="{EFC4E202-D8A3-3E4C-8105-11EDB394B461}"/>
          </ac:inkMkLst>
        </pc:inkChg>
        <pc:inkChg chg="add del">
          <ac:chgData name="Fiona Beckman" userId="4557b405684c5506" providerId="LiveId" clId="{38ADC826-EA2E-EE4F-9C7A-FF14D8755AC2}" dt="2019-01-11T22:23:43.221" v="20"/>
          <ac:inkMkLst>
            <pc:docMk/>
            <pc:sldMk cId="1556008882" sldId="285"/>
            <ac:inkMk id="5" creationId="{212D6625-3AF7-9544-BDE6-41655DE672D8}"/>
          </ac:inkMkLst>
        </pc:inkChg>
        <pc:inkChg chg="add del">
          <ac:chgData name="Fiona Beckman" userId="4557b405684c5506" providerId="LiveId" clId="{38ADC826-EA2E-EE4F-9C7A-FF14D8755AC2}" dt="2019-01-11T22:23:43.221" v="20"/>
          <ac:inkMkLst>
            <pc:docMk/>
            <pc:sldMk cId="1556008882" sldId="285"/>
            <ac:inkMk id="6" creationId="{8036B95B-5183-464D-AA10-34E56DD94317}"/>
          </ac:inkMkLst>
        </pc:inkChg>
        <pc:inkChg chg="add del">
          <ac:chgData name="Fiona Beckman" userId="4557b405684c5506" providerId="LiveId" clId="{38ADC826-EA2E-EE4F-9C7A-FF14D8755AC2}" dt="2019-01-11T22:23:43.221" v="20"/>
          <ac:inkMkLst>
            <pc:docMk/>
            <pc:sldMk cId="1556008882" sldId="285"/>
            <ac:inkMk id="7" creationId="{9A7413D8-B783-904D-83AB-711F0415CDF6}"/>
          </ac:inkMkLst>
        </pc:inkChg>
        <pc:inkChg chg="add del">
          <ac:chgData name="Fiona Beckman" userId="4557b405684c5506" providerId="LiveId" clId="{38ADC826-EA2E-EE4F-9C7A-FF14D8755AC2}" dt="2019-01-11T22:23:43.221" v="20"/>
          <ac:inkMkLst>
            <pc:docMk/>
            <pc:sldMk cId="1556008882" sldId="285"/>
            <ac:inkMk id="8" creationId="{35A27937-DE5A-1A48-BDCA-7CC78186A3C4}"/>
          </ac:inkMkLst>
        </pc:inkChg>
        <pc:inkChg chg="add del">
          <ac:chgData name="Fiona Beckman" userId="4557b405684c5506" providerId="LiveId" clId="{38ADC826-EA2E-EE4F-9C7A-FF14D8755AC2}" dt="2019-01-11T22:23:43.221" v="20"/>
          <ac:inkMkLst>
            <pc:docMk/>
            <pc:sldMk cId="1556008882" sldId="285"/>
            <ac:inkMk id="9" creationId="{E071F9FE-DE5E-6D48-B724-A76E5F775CAF}"/>
          </ac:inkMkLst>
        </pc:inkChg>
        <pc:inkChg chg="add del">
          <ac:chgData name="Fiona Beckman" userId="4557b405684c5506" providerId="LiveId" clId="{38ADC826-EA2E-EE4F-9C7A-FF14D8755AC2}" dt="2019-01-11T22:23:43.221" v="20"/>
          <ac:inkMkLst>
            <pc:docMk/>
            <pc:sldMk cId="1556008882" sldId="285"/>
            <ac:inkMk id="10" creationId="{7CF5F3D7-169D-4C49-B499-95500B268C6E}"/>
          </ac:inkMkLst>
        </pc:inkChg>
        <pc:inkChg chg="add del">
          <ac:chgData name="Fiona Beckman" userId="4557b405684c5506" providerId="LiveId" clId="{38ADC826-EA2E-EE4F-9C7A-FF14D8755AC2}" dt="2019-01-11T22:23:43.221" v="20"/>
          <ac:inkMkLst>
            <pc:docMk/>
            <pc:sldMk cId="1556008882" sldId="285"/>
            <ac:inkMk id="11" creationId="{B3727BF6-1A24-B14A-9685-13B10B6965F9}"/>
          </ac:inkMkLst>
        </pc:inkChg>
        <pc:inkChg chg="add del mod reco">
          <ac:chgData name="Fiona Beckman" userId="4557b405684c5506" providerId="LiveId" clId="{38ADC826-EA2E-EE4F-9C7A-FF14D8755AC2}" dt="2019-01-11T22:24:21.071" v="23" actId="27959"/>
          <ac:inkMkLst>
            <pc:docMk/>
            <pc:sldMk cId="1556008882" sldId="285"/>
            <ac:inkMk id="12" creationId="{9EDC53B4-F0D4-414E-8860-D09D30CF09B5}"/>
          </ac:inkMkLst>
        </pc:ink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image" Target="../media/image33.jpeg"/><Relationship Id="rId5" Type="http://schemas.openxmlformats.org/officeDocument/2006/relationships/image" Target="../media/image37.jpeg"/><Relationship Id="rId4"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image" Target="../media/image33.jpeg"/><Relationship Id="rId5" Type="http://schemas.openxmlformats.org/officeDocument/2006/relationships/image" Target="../media/image37.jpeg"/><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999C86-3772-4A3D-AB01-A98235DEBF92}" type="doc">
      <dgm:prSet loTypeId="urn:microsoft.com/office/officeart/2008/layout/PictureStrips" loCatId="picture" qsTypeId="urn:microsoft.com/office/officeart/2005/8/quickstyle/simple2" qsCatId="simple" csTypeId="urn:microsoft.com/office/officeart/2005/8/colors/accent1_2" csCatId="accent1" phldr="1"/>
      <dgm:spPr/>
      <dgm:t>
        <a:bodyPr/>
        <a:lstStyle/>
        <a:p>
          <a:endParaRPr lang="en-GB"/>
        </a:p>
      </dgm:t>
    </dgm:pt>
    <dgm:pt modelId="{FD3A3BF8-5925-4B17-B1AB-24454058DA86}">
      <dgm:prSet phldrT="[Text]"/>
      <dgm:spPr/>
      <dgm:t>
        <a:bodyPr/>
        <a:lstStyle/>
        <a:p>
          <a:r>
            <a:rPr lang="en-GB" dirty="0" smtClean="0"/>
            <a:t>Dr Sophie </a:t>
          </a:r>
          <a:r>
            <a:rPr lang="en-GB" dirty="0" err="1" smtClean="0"/>
            <a:t>Seeyave</a:t>
          </a:r>
          <a:r>
            <a:rPr lang="en-GB" dirty="0" smtClean="0"/>
            <a:t/>
          </a:r>
          <a:br>
            <a:rPr lang="en-GB" dirty="0" smtClean="0"/>
          </a:br>
          <a:r>
            <a:rPr lang="en-GB" i="1" dirty="0" smtClean="0"/>
            <a:t>POGO</a:t>
          </a:r>
          <a:endParaRPr lang="en-GB" dirty="0"/>
        </a:p>
      </dgm:t>
    </dgm:pt>
    <dgm:pt modelId="{19496C9E-2511-472A-BCFB-E77FFF235498}" type="parTrans" cxnId="{91718A04-8A2B-4DDF-A50F-3A9FE9E09040}">
      <dgm:prSet/>
      <dgm:spPr/>
      <dgm:t>
        <a:bodyPr/>
        <a:lstStyle/>
        <a:p>
          <a:endParaRPr lang="en-GB"/>
        </a:p>
      </dgm:t>
    </dgm:pt>
    <dgm:pt modelId="{06D916F7-EFF8-4663-B024-95A1A97D21E3}" type="sibTrans" cxnId="{91718A04-8A2B-4DDF-A50F-3A9FE9E09040}">
      <dgm:prSet/>
      <dgm:spPr/>
      <dgm:t>
        <a:bodyPr/>
        <a:lstStyle/>
        <a:p>
          <a:endParaRPr lang="en-GB"/>
        </a:p>
      </dgm:t>
    </dgm:pt>
    <dgm:pt modelId="{7C309C5D-FF40-4CF1-8697-6FD1CB4FE076}">
      <dgm:prSet/>
      <dgm:spPr/>
      <dgm:t>
        <a:bodyPr/>
        <a:lstStyle/>
        <a:p>
          <a:r>
            <a:rPr lang="en-GB" dirty="0" smtClean="0"/>
            <a:t>Mrs Fiona Beckman</a:t>
          </a:r>
          <a:br>
            <a:rPr lang="en-GB" dirty="0" smtClean="0"/>
          </a:br>
          <a:r>
            <a:rPr lang="en-GB" i="1" dirty="0" smtClean="0"/>
            <a:t>POGO</a:t>
          </a:r>
          <a:endParaRPr lang="en-GB" dirty="0"/>
        </a:p>
      </dgm:t>
    </dgm:pt>
    <dgm:pt modelId="{53B0E5F7-C30F-40EC-A993-E90EFB2F676D}" type="parTrans" cxnId="{3F68137E-A102-4DB9-A5D5-A29D15EF1C2C}">
      <dgm:prSet/>
      <dgm:spPr/>
      <dgm:t>
        <a:bodyPr/>
        <a:lstStyle/>
        <a:p>
          <a:endParaRPr lang="en-GB"/>
        </a:p>
      </dgm:t>
    </dgm:pt>
    <dgm:pt modelId="{3838D3D0-1193-42CD-BE0F-B99DFDBE60E5}" type="sibTrans" cxnId="{3F68137E-A102-4DB9-A5D5-A29D15EF1C2C}">
      <dgm:prSet/>
      <dgm:spPr/>
      <dgm:t>
        <a:bodyPr/>
        <a:lstStyle/>
        <a:p>
          <a:endParaRPr lang="en-GB"/>
        </a:p>
      </dgm:t>
    </dgm:pt>
    <dgm:pt modelId="{A1155415-4A32-44FC-AE53-B5B7D8BFC05D}">
      <dgm:prSet/>
      <dgm:spPr/>
      <dgm:t>
        <a:bodyPr/>
        <a:lstStyle/>
        <a:p>
          <a:r>
            <a:rPr lang="en-GB" dirty="0" smtClean="0"/>
            <a:t>Professor Karen Wiltshire </a:t>
          </a:r>
          <a:br>
            <a:rPr lang="en-GB" dirty="0" smtClean="0"/>
          </a:br>
          <a:r>
            <a:rPr lang="en-GB" i="1" dirty="0" smtClean="0"/>
            <a:t>Alfred Wegener Institute</a:t>
          </a:r>
          <a:endParaRPr lang="en-GB" dirty="0"/>
        </a:p>
      </dgm:t>
    </dgm:pt>
    <dgm:pt modelId="{D8A9D280-376E-4885-96F8-E4C8BAE9301B}" type="parTrans" cxnId="{FAD571C6-492A-473E-AB65-091314080393}">
      <dgm:prSet/>
      <dgm:spPr/>
      <dgm:t>
        <a:bodyPr/>
        <a:lstStyle/>
        <a:p>
          <a:endParaRPr lang="en-GB"/>
        </a:p>
      </dgm:t>
    </dgm:pt>
    <dgm:pt modelId="{86A2D7B8-1613-4885-AE23-07C678EE58EE}" type="sibTrans" cxnId="{FAD571C6-492A-473E-AB65-091314080393}">
      <dgm:prSet/>
      <dgm:spPr/>
      <dgm:t>
        <a:bodyPr/>
        <a:lstStyle/>
        <a:p>
          <a:endParaRPr lang="en-GB"/>
        </a:p>
      </dgm:t>
    </dgm:pt>
    <dgm:pt modelId="{B7554C2E-8D0C-4447-BDEA-182B82DFCD8B}">
      <dgm:prSet/>
      <dgm:spPr/>
      <dgm:t>
        <a:bodyPr/>
        <a:lstStyle/>
        <a:p>
          <a:r>
            <a:rPr lang="en-GB" dirty="0" smtClean="0"/>
            <a:t>Dr Eva </a:t>
          </a:r>
          <a:r>
            <a:rPr lang="en-GB" dirty="0" err="1" smtClean="0"/>
            <a:t>Brodte</a:t>
          </a:r>
          <a:r>
            <a:rPr lang="en-GB" dirty="0" smtClean="0"/>
            <a:t>   </a:t>
          </a:r>
          <a:br>
            <a:rPr lang="en-GB" dirty="0" smtClean="0"/>
          </a:br>
          <a:r>
            <a:rPr lang="en-GB" i="1" dirty="0" smtClean="0"/>
            <a:t>Alfred Wegener Institute</a:t>
          </a:r>
          <a:endParaRPr lang="en-GB" dirty="0"/>
        </a:p>
      </dgm:t>
    </dgm:pt>
    <dgm:pt modelId="{5D9C5000-7790-4C02-9C2E-9745D13B9AA8}" type="parTrans" cxnId="{B512204F-8E80-49AB-A8E8-F4D85571E723}">
      <dgm:prSet/>
      <dgm:spPr/>
      <dgm:t>
        <a:bodyPr/>
        <a:lstStyle/>
        <a:p>
          <a:endParaRPr lang="en-GB"/>
        </a:p>
      </dgm:t>
    </dgm:pt>
    <dgm:pt modelId="{44C28A2A-34D9-48B2-AA0E-AD77774D07C1}" type="sibTrans" cxnId="{B512204F-8E80-49AB-A8E8-F4D85571E723}">
      <dgm:prSet/>
      <dgm:spPr/>
      <dgm:t>
        <a:bodyPr/>
        <a:lstStyle/>
        <a:p>
          <a:endParaRPr lang="en-GB"/>
        </a:p>
      </dgm:t>
    </dgm:pt>
    <dgm:pt modelId="{03AC55DB-3CC2-4450-8294-9584B89C65F1}">
      <dgm:prSet/>
      <dgm:spPr/>
      <dgm:t>
        <a:bodyPr/>
        <a:lstStyle/>
        <a:p>
          <a:r>
            <a:rPr lang="en-GB" dirty="0" smtClean="0"/>
            <a:t>Dr </a:t>
          </a:r>
          <a:r>
            <a:rPr lang="en-GB" dirty="0" err="1" smtClean="0"/>
            <a:t>Lilian</a:t>
          </a:r>
          <a:r>
            <a:rPr lang="en-GB" dirty="0" smtClean="0"/>
            <a:t> </a:t>
          </a:r>
          <a:r>
            <a:rPr lang="en-GB" dirty="0" smtClean="0"/>
            <a:t>Krug</a:t>
          </a:r>
          <a:br>
            <a:rPr lang="en-GB" dirty="0" smtClean="0"/>
          </a:br>
          <a:r>
            <a:rPr lang="en-GB" i="1" dirty="0" smtClean="0"/>
            <a:t>POGO</a:t>
          </a:r>
          <a:endParaRPr lang="en-GB" i="1" dirty="0"/>
        </a:p>
      </dgm:t>
    </dgm:pt>
    <dgm:pt modelId="{D267E7D3-4ADA-4D67-B636-9D112323A73F}" type="parTrans" cxnId="{91B3B46F-3E1C-4684-93D3-CD5D3D71BF06}">
      <dgm:prSet/>
      <dgm:spPr/>
      <dgm:t>
        <a:bodyPr/>
        <a:lstStyle/>
        <a:p>
          <a:endParaRPr lang="en-GB"/>
        </a:p>
      </dgm:t>
    </dgm:pt>
    <dgm:pt modelId="{C73EEC3D-2809-45AC-9702-C2535BB3BB55}" type="sibTrans" cxnId="{91B3B46F-3E1C-4684-93D3-CD5D3D71BF06}">
      <dgm:prSet/>
      <dgm:spPr/>
      <dgm:t>
        <a:bodyPr/>
        <a:lstStyle/>
        <a:p>
          <a:endParaRPr lang="en-GB"/>
        </a:p>
      </dgm:t>
    </dgm:pt>
    <dgm:pt modelId="{50288EFE-6244-400F-B453-2C7395FFC0F3}" type="pres">
      <dgm:prSet presAssocID="{1D999C86-3772-4A3D-AB01-A98235DEBF92}" presName="Name0" presStyleCnt="0">
        <dgm:presLayoutVars>
          <dgm:dir/>
          <dgm:resizeHandles val="exact"/>
        </dgm:presLayoutVars>
      </dgm:prSet>
      <dgm:spPr/>
      <dgm:t>
        <a:bodyPr/>
        <a:lstStyle/>
        <a:p>
          <a:endParaRPr lang="en-GB"/>
        </a:p>
      </dgm:t>
    </dgm:pt>
    <dgm:pt modelId="{88F3F1F0-14D2-45FF-ACF9-825AA736F9F4}" type="pres">
      <dgm:prSet presAssocID="{7C309C5D-FF40-4CF1-8697-6FD1CB4FE076}" presName="composite" presStyleCnt="0"/>
      <dgm:spPr/>
    </dgm:pt>
    <dgm:pt modelId="{98D0F02E-B2AB-46A7-BC83-068F56E3A408}" type="pres">
      <dgm:prSet presAssocID="{7C309C5D-FF40-4CF1-8697-6FD1CB4FE076}" presName="rect1" presStyleLbl="trAlignAcc1" presStyleIdx="0" presStyleCnt="5">
        <dgm:presLayoutVars>
          <dgm:bulletEnabled val="1"/>
        </dgm:presLayoutVars>
      </dgm:prSet>
      <dgm:spPr/>
      <dgm:t>
        <a:bodyPr/>
        <a:lstStyle/>
        <a:p>
          <a:endParaRPr lang="en-GB"/>
        </a:p>
      </dgm:t>
    </dgm:pt>
    <dgm:pt modelId="{E67E5761-A425-44BA-B22A-7C3495A2686F}" type="pres">
      <dgm:prSet presAssocID="{7C309C5D-FF40-4CF1-8697-6FD1CB4FE076}" presName="rect2" presStyleLbl="fgImgPlace1" presStyleIdx="0" presStyleCnt="5"/>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GB"/>
        </a:p>
      </dgm:t>
    </dgm:pt>
    <dgm:pt modelId="{85E63FF9-7CE4-4784-8669-E6D9F7001871}" type="pres">
      <dgm:prSet presAssocID="{3838D3D0-1193-42CD-BE0F-B99DFDBE60E5}" presName="sibTrans" presStyleCnt="0"/>
      <dgm:spPr/>
    </dgm:pt>
    <dgm:pt modelId="{A2B1B88E-9820-445B-8E17-DA86AFE0517E}" type="pres">
      <dgm:prSet presAssocID="{03AC55DB-3CC2-4450-8294-9584B89C65F1}" presName="composite" presStyleCnt="0"/>
      <dgm:spPr/>
    </dgm:pt>
    <dgm:pt modelId="{0D2C3DF6-BAD8-45CE-91B0-AB0DF9210B97}" type="pres">
      <dgm:prSet presAssocID="{03AC55DB-3CC2-4450-8294-9584B89C65F1}" presName="rect1" presStyleLbl="trAlignAcc1" presStyleIdx="1" presStyleCnt="5">
        <dgm:presLayoutVars>
          <dgm:bulletEnabled val="1"/>
        </dgm:presLayoutVars>
      </dgm:prSet>
      <dgm:spPr/>
      <dgm:t>
        <a:bodyPr/>
        <a:lstStyle/>
        <a:p>
          <a:endParaRPr lang="en-GB"/>
        </a:p>
      </dgm:t>
    </dgm:pt>
    <dgm:pt modelId="{6A169592-972C-4507-8575-B7041E8C4DCB}" type="pres">
      <dgm:prSet presAssocID="{03AC55DB-3CC2-4450-8294-9584B89C65F1}" presName="rect2" presStyleLbl="fgImgPlace1" presStyleIdx="1" presStyleCnt="5"/>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GB"/>
        </a:p>
      </dgm:t>
    </dgm:pt>
    <dgm:pt modelId="{B7274B27-E5C9-4707-93FA-7A2462021778}" type="pres">
      <dgm:prSet presAssocID="{C73EEC3D-2809-45AC-9702-C2535BB3BB55}" presName="sibTrans" presStyleCnt="0"/>
      <dgm:spPr/>
    </dgm:pt>
    <dgm:pt modelId="{DDFD6C0F-9463-4BFF-8EC3-A5C7323666F4}" type="pres">
      <dgm:prSet presAssocID="{B7554C2E-8D0C-4447-BDEA-182B82DFCD8B}" presName="composite" presStyleCnt="0"/>
      <dgm:spPr/>
    </dgm:pt>
    <dgm:pt modelId="{890C615F-ECC5-4A6C-B2F7-961DA549F969}" type="pres">
      <dgm:prSet presAssocID="{B7554C2E-8D0C-4447-BDEA-182B82DFCD8B}" presName="rect1" presStyleLbl="trAlignAcc1" presStyleIdx="2" presStyleCnt="5">
        <dgm:presLayoutVars>
          <dgm:bulletEnabled val="1"/>
        </dgm:presLayoutVars>
      </dgm:prSet>
      <dgm:spPr/>
      <dgm:t>
        <a:bodyPr/>
        <a:lstStyle/>
        <a:p>
          <a:endParaRPr lang="en-GB"/>
        </a:p>
      </dgm:t>
    </dgm:pt>
    <dgm:pt modelId="{8849107E-DA86-4725-8E1B-F8C7E16B4112}" type="pres">
      <dgm:prSet presAssocID="{B7554C2E-8D0C-4447-BDEA-182B82DFCD8B}" presName="rect2" presStyleLbl="fgImgPlace1" presStyleIdx="2" presStyleCnt="5"/>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t="2379"/>
          </a:stretch>
        </a:blipFill>
      </dgm:spPr>
      <dgm:t>
        <a:bodyPr/>
        <a:lstStyle/>
        <a:p>
          <a:endParaRPr lang="en-GB"/>
        </a:p>
      </dgm:t>
    </dgm:pt>
    <dgm:pt modelId="{A742A28F-0EEA-48CA-A097-34E45E939BA8}" type="pres">
      <dgm:prSet presAssocID="{44C28A2A-34D9-48B2-AA0E-AD77774D07C1}" presName="sibTrans" presStyleCnt="0"/>
      <dgm:spPr/>
    </dgm:pt>
    <dgm:pt modelId="{D079CBEA-E1D1-492B-94D6-18823E2E6054}" type="pres">
      <dgm:prSet presAssocID="{FD3A3BF8-5925-4B17-B1AB-24454058DA86}" presName="composite" presStyleCnt="0"/>
      <dgm:spPr/>
    </dgm:pt>
    <dgm:pt modelId="{22C61FD8-8F71-4575-A573-E7B349DEF1F2}" type="pres">
      <dgm:prSet presAssocID="{FD3A3BF8-5925-4B17-B1AB-24454058DA86}" presName="rect1" presStyleLbl="trAlignAcc1" presStyleIdx="3" presStyleCnt="5">
        <dgm:presLayoutVars>
          <dgm:bulletEnabled val="1"/>
        </dgm:presLayoutVars>
      </dgm:prSet>
      <dgm:spPr/>
      <dgm:t>
        <a:bodyPr/>
        <a:lstStyle/>
        <a:p>
          <a:endParaRPr lang="en-GB"/>
        </a:p>
      </dgm:t>
    </dgm:pt>
    <dgm:pt modelId="{ED679A23-F2F3-4D29-9AA5-9FF37320E793}" type="pres">
      <dgm:prSet presAssocID="{FD3A3BF8-5925-4B17-B1AB-24454058DA86}" presName="rect2" presStyleLbl="fgImgPlace1" presStyleIdx="3" presStyleCnt="5"/>
      <dgm:spPr>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endParaRPr lang="en-GB"/>
        </a:p>
      </dgm:t>
    </dgm:pt>
    <dgm:pt modelId="{D8CFF427-3CAF-49A3-AC94-C9FCCE62651F}" type="pres">
      <dgm:prSet presAssocID="{06D916F7-EFF8-4663-B024-95A1A97D21E3}" presName="sibTrans" presStyleCnt="0"/>
      <dgm:spPr/>
    </dgm:pt>
    <dgm:pt modelId="{33BDF0CC-A29D-468F-A5D9-1392AEFC5B9E}" type="pres">
      <dgm:prSet presAssocID="{A1155415-4A32-44FC-AE53-B5B7D8BFC05D}" presName="composite" presStyleCnt="0"/>
      <dgm:spPr/>
    </dgm:pt>
    <dgm:pt modelId="{6F6DA18D-DF0A-4FE7-BC89-AEFE8369ADA5}" type="pres">
      <dgm:prSet presAssocID="{A1155415-4A32-44FC-AE53-B5B7D8BFC05D}" presName="rect1" presStyleLbl="trAlignAcc1" presStyleIdx="4" presStyleCnt="5">
        <dgm:presLayoutVars>
          <dgm:bulletEnabled val="1"/>
        </dgm:presLayoutVars>
      </dgm:prSet>
      <dgm:spPr/>
      <dgm:t>
        <a:bodyPr/>
        <a:lstStyle/>
        <a:p>
          <a:endParaRPr lang="en-GB"/>
        </a:p>
      </dgm:t>
    </dgm:pt>
    <dgm:pt modelId="{635EBD5C-3B52-4E3E-930B-BBED5872E5F0}" type="pres">
      <dgm:prSet presAssocID="{A1155415-4A32-44FC-AE53-B5B7D8BFC05D}" presName="rect2" presStyleLbl="fgImgPlace1" presStyleIdx="4" presStyleCnt="5"/>
      <dgm:spPr>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t="793"/>
          </a:stretch>
        </a:blipFill>
      </dgm:spPr>
      <dgm:t>
        <a:bodyPr/>
        <a:lstStyle/>
        <a:p>
          <a:endParaRPr lang="en-GB"/>
        </a:p>
      </dgm:t>
    </dgm:pt>
  </dgm:ptLst>
  <dgm:cxnLst>
    <dgm:cxn modelId="{3F68137E-A102-4DB9-A5D5-A29D15EF1C2C}" srcId="{1D999C86-3772-4A3D-AB01-A98235DEBF92}" destId="{7C309C5D-FF40-4CF1-8697-6FD1CB4FE076}" srcOrd="0" destOrd="0" parTransId="{53B0E5F7-C30F-40EC-A993-E90EFB2F676D}" sibTransId="{3838D3D0-1193-42CD-BE0F-B99DFDBE60E5}"/>
    <dgm:cxn modelId="{97C704FC-D359-4066-9DE5-41DBA4649FE4}" type="presOf" srcId="{7C309C5D-FF40-4CF1-8697-6FD1CB4FE076}" destId="{98D0F02E-B2AB-46A7-BC83-068F56E3A408}" srcOrd="0" destOrd="0" presId="urn:microsoft.com/office/officeart/2008/layout/PictureStrips"/>
    <dgm:cxn modelId="{91718A04-8A2B-4DDF-A50F-3A9FE9E09040}" srcId="{1D999C86-3772-4A3D-AB01-A98235DEBF92}" destId="{FD3A3BF8-5925-4B17-B1AB-24454058DA86}" srcOrd="3" destOrd="0" parTransId="{19496C9E-2511-472A-BCFB-E77FFF235498}" sibTransId="{06D916F7-EFF8-4663-B024-95A1A97D21E3}"/>
    <dgm:cxn modelId="{B512204F-8E80-49AB-A8E8-F4D85571E723}" srcId="{1D999C86-3772-4A3D-AB01-A98235DEBF92}" destId="{B7554C2E-8D0C-4447-BDEA-182B82DFCD8B}" srcOrd="2" destOrd="0" parTransId="{5D9C5000-7790-4C02-9C2E-9745D13B9AA8}" sibTransId="{44C28A2A-34D9-48B2-AA0E-AD77774D07C1}"/>
    <dgm:cxn modelId="{B4583A3C-0DB2-4C21-A57E-5EA0B3047CC0}" type="presOf" srcId="{FD3A3BF8-5925-4B17-B1AB-24454058DA86}" destId="{22C61FD8-8F71-4575-A573-E7B349DEF1F2}" srcOrd="0" destOrd="0" presId="urn:microsoft.com/office/officeart/2008/layout/PictureStrips"/>
    <dgm:cxn modelId="{FAD571C6-492A-473E-AB65-091314080393}" srcId="{1D999C86-3772-4A3D-AB01-A98235DEBF92}" destId="{A1155415-4A32-44FC-AE53-B5B7D8BFC05D}" srcOrd="4" destOrd="0" parTransId="{D8A9D280-376E-4885-96F8-E4C8BAE9301B}" sibTransId="{86A2D7B8-1613-4885-AE23-07C678EE58EE}"/>
    <dgm:cxn modelId="{5F1352E9-D8CA-40A6-894C-920B0895A185}" type="presOf" srcId="{1D999C86-3772-4A3D-AB01-A98235DEBF92}" destId="{50288EFE-6244-400F-B453-2C7395FFC0F3}" srcOrd="0" destOrd="0" presId="urn:microsoft.com/office/officeart/2008/layout/PictureStrips"/>
    <dgm:cxn modelId="{EC7C9B8E-3B2C-4E7E-82D8-7DDC5174E113}" type="presOf" srcId="{A1155415-4A32-44FC-AE53-B5B7D8BFC05D}" destId="{6F6DA18D-DF0A-4FE7-BC89-AEFE8369ADA5}" srcOrd="0" destOrd="0" presId="urn:microsoft.com/office/officeart/2008/layout/PictureStrips"/>
    <dgm:cxn modelId="{EA73A287-C487-4EFB-A8F8-A2415890A56E}" type="presOf" srcId="{03AC55DB-3CC2-4450-8294-9584B89C65F1}" destId="{0D2C3DF6-BAD8-45CE-91B0-AB0DF9210B97}" srcOrd="0" destOrd="0" presId="urn:microsoft.com/office/officeart/2008/layout/PictureStrips"/>
    <dgm:cxn modelId="{91B3B46F-3E1C-4684-93D3-CD5D3D71BF06}" srcId="{1D999C86-3772-4A3D-AB01-A98235DEBF92}" destId="{03AC55DB-3CC2-4450-8294-9584B89C65F1}" srcOrd="1" destOrd="0" parTransId="{D267E7D3-4ADA-4D67-B636-9D112323A73F}" sibTransId="{C73EEC3D-2809-45AC-9702-C2535BB3BB55}"/>
    <dgm:cxn modelId="{AD1237D5-E958-4DA9-8999-A6B856F923E7}" type="presOf" srcId="{B7554C2E-8D0C-4447-BDEA-182B82DFCD8B}" destId="{890C615F-ECC5-4A6C-B2F7-961DA549F969}" srcOrd="0" destOrd="0" presId="urn:microsoft.com/office/officeart/2008/layout/PictureStrips"/>
    <dgm:cxn modelId="{3BBEB451-BC19-40F4-834F-49DBBB6D4A13}" type="presParOf" srcId="{50288EFE-6244-400F-B453-2C7395FFC0F3}" destId="{88F3F1F0-14D2-45FF-ACF9-825AA736F9F4}" srcOrd="0" destOrd="0" presId="urn:microsoft.com/office/officeart/2008/layout/PictureStrips"/>
    <dgm:cxn modelId="{ADAF8329-C442-4135-9A7F-4F4D7829F4CD}" type="presParOf" srcId="{88F3F1F0-14D2-45FF-ACF9-825AA736F9F4}" destId="{98D0F02E-B2AB-46A7-BC83-068F56E3A408}" srcOrd="0" destOrd="0" presId="urn:microsoft.com/office/officeart/2008/layout/PictureStrips"/>
    <dgm:cxn modelId="{E4BF30BF-6D01-477A-88DA-51DF55257A53}" type="presParOf" srcId="{88F3F1F0-14D2-45FF-ACF9-825AA736F9F4}" destId="{E67E5761-A425-44BA-B22A-7C3495A2686F}" srcOrd="1" destOrd="0" presId="urn:microsoft.com/office/officeart/2008/layout/PictureStrips"/>
    <dgm:cxn modelId="{ADD350A5-A9F6-4419-B8AF-6EF223FC8883}" type="presParOf" srcId="{50288EFE-6244-400F-B453-2C7395FFC0F3}" destId="{85E63FF9-7CE4-4784-8669-E6D9F7001871}" srcOrd="1" destOrd="0" presId="urn:microsoft.com/office/officeart/2008/layout/PictureStrips"/>
    <dgm:cxn modelId="{5700AA86-BFDE-4B4D-AE17-57514BF6F90B}" type="presParOf" srcId="{50288EFE-6244-400F-B453-2C7395FFC0F3}" destId="{A2B1B88E-9820-445B-8E17-DA86AFE0517E}" srcOrd="2" destOrd="0" presId="urn:microsoft.com/office/officeart/2008/layout/PictureStrips"/>
    <dgm:cxn modelId="{6D46F71E-76A6-4D7A-894E-88C56436BA30}" type="presParOf" srcId="{A2B1B88E-9820-445B-8E17-DA86AFE0517E}" destId="{0D2C3DF6-BAD8-45CE-91B0-AB0DF9210B97}" srcOrd="0" destOrd="0" presId="urn:microsoft.com/office/officeart/2008/layout/PictureStrips"/>
    <dgm:cxn modelId="{095FE341-02F5-47FC-B5DA-88CC5FE44A49}" type="presParOf" srcId="{A2B1B88E-9820-445B-8E17-DA86AFE0517E}" destId="{6A169592-972C-4507-8575-B7041E8C4DCB}" srcOrd="1" destOrd="0" presId="urn:microsoft.com/office/officeart/2008/layout/PictureStrips"/>
    <dgm:cxn modelId="{4D25A9AE-05CB-4196-A0CD-97E1F6C01538}" type="presParOf" srcId="{50288EFE-6244-400F-B453-2C7395FFC0F3}" destId="{B7274B27-E5C9-4707-93FA-7A2462021778}" srcOrd="3" destOrd="0" presId="urn:microsoft.com/office/officeart/2008/layout/PictureStrips"/>
    <dgm:cxn modelId="{043CDF3F-B40F-4D3D-8A24-F54B165961ED}" type="presParOf" srcId="{50288EFE-6244-400F-B453-2C7395FFC0F3}" destId="{DDFD6C0F-9463-4BFF-8EC3-A5C7323666F4}" srcOrd="4" destOrd="0" presId="urn:microsoft.com/office/officeart/2008/layout/PictureStrips"/>
    <dgm:cxn modelId="{7C5372C2-C4D8-495F-BACE-02547267B8F0}" type="presParOf" srcId="{DDFD6C0F-9463-4BFF-8EC3-A5C7323666F4}" destId="{890C615F-ECC5-4A6C-B2F7-961DA549F969}" srcOrd="0" destOrd="0" presId="urn:microsoft.com/office/officeart/2008/layout/PictureStrips"/>
    <dgm:cxn modelId="{0C99AB29-6F6E-4B32-86AF-65FC36B7F6C7}" type="presParOf" srcId="{DDFD6C0F-9463-4BFF-8EC3-A5C7323666F4}" destId="{8849107E-DA86-4725-8E1B-F8C7E16B4112}" srcOrd="1" destOrd="0" presId="urn:microsoft.com/office/officeart/2008/layout/PictureStrips"/>
    <dgm:cxn modelId="{66CCC6B0-8312-4D47-B5EF-B71D93B09325}" type="presParOf" srcId="{50288EFE-6244-400F-B453-2C7395FFC0F3}" destId="{A742A28F-0EEA-48CA-A097-34E45E939BA8}" srcOrd="5" destOrd="0" presId="urn:microsoft.com/office/officeart/2008/layout/PictureStrips"/>
    <dgm:cxn modelId="{2EED66D6-119E-4837-AA71-9C9D7FE4F255}" type="presParOf" srcId="{50288EFE-6244-400F-B453-2C7395FFC0F3}" destId="{D079CBEA-E1D1-492B-94D6-18823E2E6054}" srcOrd="6" destOrd="0" presId="urn:microsoft.com/office/officeart/2008/layout/PictureStrips"/>
    <dgm:cxn modelId="{8B534C59-86C8-4301-A2C5-E220AF1D2C50}" type="presParOf" srcId="{D079CBEA-E1D1-492B-94D6-18823E2E6054}" destId="{22C61FD8-8F71-4575-A573-E7B349DEF1F2}" srcOrd="0" destOrd="0" presId="urn:microsoft.com/office/officeart/2008/layout/PictureStrips"/>
    <dgm:cxn modelId="{D09F25A0-A283-4BBC-B1B7-7DFDF868F646}" type="presParOf" srcId="{D079CBEA-E1D1-492B-94D6-18823E2E6054}" destId="{ED679A23-F2F3-4D29-9AA5-9FF37320E793}" srcOrd="1" destOrd="0" presId="urn:microsoft.com/office/officeart/2008/layout/PictureStrips"/>
    <dgm:cxn modelId="{6CC86CA3-5E16-4443-94F4-B7AF39539D83}" type="presParOf" srcId="{50288EFE-6244-400F-B453-2C7395FFC0F3}" destId="{D8CFF427-3CAF-49A3-AC94-C9FCCE62651F}" srcOrd="7" destOrd="0" presId="urn:microsoft.com/office/officeart/2008/layout/PictureStrips"/>
    <dgm:cxn modelId="{0EE2FCEE-F51F-4DE5-B79F-79AF7EFA941F}" type="presParOf" srcId="{50288EFE-6244-400F-B453-2C7395FFC0F3}" destId="{33BDF0CC-A29D-468F-A5D9-1392AEFC5B9E}" srcOrd="8" destOrd="0" presId="urn:microsoft.com/office/officeart/2008/layout/PictureStrips"/>
    <dgm:cxn modelId="{5E1BE300-3E55-4F08-8188-4F5B1EC5A9F8}" type="presParOf" srcId="{33BDF0CC-A29D-468F-A5D9-1392AEFC5B9E}" destId="{6F6DA18D-DF0A-4FE7-BC89-AEFE8369ADA5}" srcOrd="0" destOrd="0" presId="urn:microsoft.com/office/officeart/2008/layout/PictureStrips"/>
    <dgm:cxn modelId="{C30E6E99-164B-49D7-8B8F-A963FD582167}" type="presParOf" srcId="{33BDF0CC-A29D-468F-A5D9-1392AEFC5B9E}" destId="{635EBD5C-3B52-4E3E-930B-BBED5872E5F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0F02E-B2AB-46A7-BC83-068F56E3A408}">
      <dsp:nvSpPr>
        <dsp:cNvPr id="0" name=""/>
        <dsp:cNvSpPr/>
      </dsp:nvSpPr>
      <dsp:spPr>
        <a:xfrm>
          <a:off x="1118542" y="153679"/>
          <a:ext cx="2928109" cy="91503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9783" tIns="64770" rIns="64770" bIns="64770" numCol="1" spcCol="1270" anchor="ctr" anchorCtr="0">
          <a:noAutofit/>
        </a:bodyPr>
        <a:lstStyle/>
        <a:p>
          <a:pPr lvl="0" algn="l" defTabSz="755650">
            <a:lnSpc>
              <a:spcPct val="90000"/>
            </a:lnSpc>
            <a:spcBef>
              <a:spcPct val="0"/>
            </a:spcBef>
            <a:spcAft>
              <a:spcPct val="35000"/>
            </a:spcAft>
          </a:pPr>
          <a:r>
            <a:rPr lang="en-GB" sz="1700" kern="1200" dirty="0" smtClean="0"/>
            <a:t>Mrs Fiona Beckman</a:t>
          </a:r>
          <a:br>
            <a:rPr lang="en-GB" sz="1700" kern="1200" dirty="0" smtClean="0"/>
          </a:br>
          <a:r>
            <a:rPr lang="en-GB" sz="1700" i="1" kern="1200" dirty="0" smtClean="0"/>
            <a:t>POGO</a:t>
          </a:r>
          <a:endParaRPr lang="en-GB" sz="1700" kern="1200" dirty="0"/>
        </a:p>
      </dsp:txBody>
      <dsp:txXfrm>
        <a:off x="1118542" y="153679"/>
        <a:ext cx="2928109" cy="915034"/>
      </dsp:txXfrm>
    </dsp:sp>
    <dsp:sp modelId="{E67E5761-A425-44BA-B22A-7C3495A2686F}">
      <dsp:nvSpPr>
        <dsp:cNvPr id="0" name=""/>
        <dsp:cNvSpPr/>
      </dsp:nvSpPr>
      <dsp:spPr>
        <a:xfrm>
          <a:off x="996537" y="21507"/>
          <a:ext cx="640524" cy="960786"/>
        </a:xfrm>
        <a:prstGeom prst="rect">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D2C3DF6-BAD8-45CE-91B0-AB0DF9210B97}">
      <dsp:nvSpPr>
        <dsp:cNvPr id="0" name=""/>
        <dsp:cNvSpPr/>
      </dsp:nvSpPr>
      <dsp:spPr>
        <a:xfrm>
          <a:off x="4294608" y="153679"/>
          <a:ext cx="2928109" cy="91503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9783" tIns="64770" rIns="64770" bIns="64770" numCol="1" spcCol="1270" anchor="ctr" anchorCtr="0">
          <a:noAutofit/>
        </a:bodyPr>
        <a:lstStyle/>
        <a:p>
          <a:pPr lvl="0" algn="l" defTabSz="755650">
            <a:lnSpc>
              <a:spcPct val="90000"/>
            </a:lnSpc>
            <a:spcBef>
              <a:spcPct val="0"/>
            </a:spcBef>
            <a:spcAft>
              <a:spcPct val="35000"/>
            </a:spcAft>
          </a:pPr>
          <a:r>
            <a:rPr lang="en-GB" sz="1700" kern="1200" dirty="0" smtClean="0"/>
            <a:t>Dr </a:t>
          </a:r>
          <a:r>
            <a:rPr lang="en-GB" sz="1700" kern="1200" dirty="0" err="1" smtClean="0"/>
            <a:t>Lilian</a:t>
          </a:r>
          <a:r>
            <a:rPr lang="en-GB" sz="1700" kern="1200" dirty="0" smtClean="0"/>
            <a:t> </a:t>
          </a:r>
          <a:r>
            <a:rPr lang="en-GB" sz="1700" kern="1200" dirty="0" smtClean="0"/>
            <a:t>Krug</a:t>
          </a:r>
          <a:br>
            <a:rPr lang="en-GB" sz="1700" kern="1200" dirty="0" smtClean="0"/>
          </a:br>
          <a:r>
            <a:rPr lang="en-GB" sz="1700" i="1" kern="1200" dirty="0" smtClean="0"/>
            <a:t>POGO</a:t>
          </a:r>
          <a:endParaRPr lang="en-GB" sz="1700" i="1" kern="1200" dirty="0"/>
        </a:p>
      </dsp:txBody>
      <dsp:txXfrm>
        <a:off x="4294608" y="153679"/>
        <a:ext cx="2928109" cy="915034"/>
      </dsp:txXfrm>
    </dsp:sp>
    <dsp:sp modelId="{6A169592-972C-4507-8575-B7041E8C4DCB}">
      <dsp:nvSpPr>
        <dsp:cNvPr id="0" name=""/>
        <dsp:cNvSpPr/>
      </dsp:nvSpPr>
      <dsp:spPr>
        <a:xfrm>
          <a:off x="4172604" y="21507"/>
          <a:ext cx="640524" cy="960786"/>
        </a:xfrm>
        <a:prstGeom prst="rect">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90C615F-ECC5-4A6C-B2F7-961DA549F969}">
      <dsp:nvSpPr>
        <dsp:cNvPr id="0" name=""/>
        <dsp:cNvSpPr/>
      </dsp:nvSpPr>
      <dsp:spPr>
        <a:xfrm>
          <a:off x="1118542" y="1305606"/>
          <a:ext cx="2928109" cy="91503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9783" tIns="64770" rIns="64770" bIns="64770" numCol="1" spcCol="1270" anchor="ctr" anchorCtr="0">
          <a:noAutofit/>
        </a:bodyPr>
        <a:lstStyle/>
        <a:p>
          <a:pPr lvl="0" algn="l" defTabSz="755650">
            <a:lnSpc>
              <a:spcPct val="90000"/>
            </a:lnSpc>
            <a:spcBef>
              <a:spcPct val="0"/>
            </a:spcBef>
            <a:spcAft>
              <a:spcPct val="35000"/>
            </a:spcAft>
          </a:pPr>
          <a:r>
            <a:rPr lang="en-GB" sz="1700" kern="1200" dirty="0" smtClean="0"/>
            <a:t>Dr Eva </a:t>
          </a:r>
          <a:r>
            <a:rPr lang="en-GB" sz="1700" kern="1200" dirty="0" err="1" smtClean="0"/>
            <a:t>Brodte</a:t>
          </a:r>
          <a:r>
            <a:rPr lang="en-GB" sz="1700" kern="1200" dirty="0" smtClean="0"/>
            <a:t>   </a:t>
          </a:r>
          <a:br>
            <a:rPr lang="en-GB" sz="1700" kern="1200" dirty="0" smtClean="0"/>
          </a:br>
          <a:r>
            <a:rPr lang="en-GB" sz="1700" i="1" kern="1200" dirty="0" smtClean="0"/>
            <a:t>Alfred Wegener Institute</a:t>
          </a:r>
          <a:endParaRPr lang="en-GB" sz="1700" kern="1200" dirty="0"/>
        </a:p>
      </dsp:txBody>
      <dsp:txXfrm>
        <a:off x="1118542" y="1305606"/>
        <a:ext cx="2928109" cy="915034"/>
      </dsp:txXfrm>
    </dsp:sp>
    <dsp:sp modelId="{8849107E-DA86-4725-8E1B-F8C7E16B4112}">
      <dsp:nvSpPr>
        <dsp:cNvPr id="0" name=""/>
        <dsp:cNvSpPr/>
      </dsp:nvSpPr>
      <dsp:spPr>
        <a:xfrm>
          <a:off x="996537" y="1173434"/>
          <a:ext cx="640524" cy="960786"/>
        </a:xfrm>
        <a:prstGeom prst="rect">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t="2379"/>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22C61FD8-8F71-4575-A573-E7B349DEF1F2}">
      <dsp:nvSpPr>
        <dsp:cNvPr id="0" name=""/>
        <dsp:cNvSpPr/>
      </dsp:nvSpPr>
      <dsp:spPr>
        <a:xfrm>
          <a:off x="4294608" y="1305606"/>
          <a:ext cx="2928109" cy="91503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9783" tIns="64770" rIns="64770" bIns="64770" numCol="1" spcCol="1270" anchor="ctr" anchorCtr="0">
          <a:noAutofit/>
        </a:bodyPr>
        <a:lstStyle/>
        <a:p>
          <a:pPr lvl="0" algn="l" defTabSz="755650">
            <a:lnSpc>
              <a:spcPct val="90000"/>
            </a:lnSpc>
            <a:spcBef>
              <a:spcPct val="0"/>
            </a:spcBef>
            <a:spcAft>
              <a:spcPct val="35000"/>
            </a:spcAft>
          </a:pPr>
          <a:r>
            <a:rPr lang="en-GB" sz="1700" kern="1200" dirty="0" smtClean="0"/>
            <a:t>Dr Sophie </a:t>
          </a:r>
          <a:r>
            <a:rPr lang="en-GB" sz="1700" kern="1200" dirty="0" err="1" smtClean="0"/>
            <a:t>Seeyave</a:t>
          </a:r>
          <a:r>
            <a:rPr lang="en-GB" sz="1700" kern="1200" dirty="0" smtClean="0"/>
            <a:t/>
          </a:r>
          <a:br>
            <a:rPr lang="en-GB" sz="1700" kern="1200" dirty="0" smtClean="0"/>
          </a:br>
          <a:r>
            <a:rPr lang="en-GB" sz="1700" i="1" kern="1200" dirty="0" smtClean="0"/>
            <a:t>POGO</a:t>
          </a:r>
          <a:endParaRPr lang="en-GB" sz="1700" kern="1200" dirty="0"/>
        </a:p>
      </dsp:txBody>
      <dsp:txXfrm>
        <a:off x="4294608" y="1305606"/>
        <a:ext cx="2928109" cy="915034"/>
      </dsp:txXfrm>
    </dsp:sp>
    <dsp:sp modelId="{ED679A23-F2F3-4D29-9AA5-9FF37320E793}">
      <dsp:nvSpPr>
        <dsp:cNvPr id="0" name=""/>
        <dsp:cNvSpPr/>
      </dsp:nvSpPr>
      <dsp:spPr>
        <a:xfrm>
          <a:off x="4172604" y="1173434"/>
          <a:ext cx="640524" cy="960786"/>
        </a:xfrm>
        <a:prstGeom prst="rect">
          <a:avLst/>
        </a:prstGeom>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F6DA18D-DF0A-4FE7-BC89-AEFE8369ADA5}">
      <dsp:nvSpPr>
        <dsp:cNvPr id="0" name=""/>
        <dsp:cNvSpPr/>
      </dsp:nvSpPr>
      <dsp:spPr>
        <a:xfrm>
          <a:off x="2706575" y="2457532"/>
          <a:ext cx="2928109" cy="91503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9783" tIns="64770" rIns="64770" bIns="64770" numCol="1" spcCol="1270" anchor="ctr" anchorCtr="0">
          <a:noAutofit/>
        </a:bodyPr>
        <a:lstStyle/>
        <a:p>
          <a:pPr lvl="0" algn="l" defTabSz="755650">
            <a:lnSpc>
              <a:spcPct val="90000"/>
            </a:lnSpc>
            <a:spcBef>
              <a:spcPct val="0"/>
            </a:spcBef>
            <a:spcAft>
              <a:spcPct val="35000"/>
            </a:spcAft>
          </a:pPr>
          <a:r>
            <a:rPr lang="en-GB" sz="1700" kern="1200" dirty="0" smtClean="0"/>
            <a:t>Professor Karen Wiltshire </a:t>
          </a:r>
          <a:br>
            <a:rPr lang="en-GB" sz="1700" kern="1200" dirty="0" smtClean="0"/>
          </a:br>
          <a:r>
            <a:rPr lang="en-GB" sz="1700" i="1" kern="1200" dirty="0" smtClean="0"/>
            <a:t>Alfred Wegener Institute</a:t>
          </a:r>
          <a:endParaRPr lang="en-GB" sz="1700" kern="1200" dirty="0"/>
        </a:p>
      </dsp:txBody>
      <dsp:txXfrm>
        <a:off x="2706575" y="2457532"/>
        <a:ext cx="2928109" cy="915034"/>
      </dsp:txXfrm>
    </dsp:sp>
    <dsp:sp modelId="{635EBD5C-3B52-4E3E-930B-BBED5872E5F0}">
      <dsp:nvSpPr>
        <dsp:cNvPr id="0" name=""/>
        <dsp:cNvSpPr/>
      </dsp:nvSpPr>
      <dsp:spPr>
        <a:xfrm>
          <a:off x="2584570" y="2325361"/>
          <a:ext cx="640524" cy="960786"/>
        </a:xfrm>
        <a:prstGeom prst="rect">
          <a:avLst/>
        </a:prstGeom>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t="793"/>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929CB8-1275-4440-BCB6-6E3D704701A2}" type="datetimeFigureOut">
              <a:rPr lang="en-GB" smtClean="0"/>
              <a:t>22/05/2019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948B6F-FE7D-4768-8336-D70C3977AAAE}" type="slidenum">
              <a:rPr lang="en-GB" smtClean="0"/>
              <a:t>‹#›</a:t>
            </a:fld>
            <a:endParaRPr lang="en-GB"/>
          </a:p>
        </p:txBody>
      </p:sp>
    </p:spTree>
    <p:extLst>
      <p:ext uri="{BB962C8B-B14F-4D97-AF65-F5344CB8AC3E}">
        <p14:creationId xmlns:p14="http://schemas.microsoft.com/office/powerpoint/2010/main" val="547937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WGbanFvBX38"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youtube.com/watch?v=JTH7PyR3buA" TargetMode="External"/><Relationship Id="rId4" Type="http://schemas.openxmlformats.org/officeDocument/2006/relationships/hyperlink" Target="https://www.youtube.com/watch?v=Xw9Vzbo8LfE"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JOuJt4_TRP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wi.de/en/expedition/ships/polarstern/the-symbol-of-german-polar-research.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It is often said that we know more about the dark side of the Moon than we do about the ocean. However, the ocean plays a vital role for us all. </a:t>
            </a:r>
          </a:p>
          <a:p>
            <a:r>
              <a:rPr lang="en-GB" baseline="0" dirty="0" smtClean="0"/>
              <a:t>3 key examples are: </a:t>
            </a:r>
          </a:p>
          <a:p>
            <a:r>
              <a:rPr lang="en-GB" baseline="0" dirty="0" smtClean="0"/>
              <a:t>(1) the ocean covers more than 70% of the surface of the Earth; </a:t>
            </a:r>
          </a:p>
          <a:p>
            <a:r>
              <a:rPr lang="en-GB" baseline="0" dirty="0" smtClean="0"/>
              <a:t>(2) the ocean represents more than 90% of the Earth’s biosphere (the space in which living organisms can exist); </a:t>
            </a:r>
          </a:p>
          <a:p>
            <a:r>
              <a:rPr lang="en-GB" baseline="0" dirty="0" smtClean="0"/>
              <a:t>(3) perhaps the least well known but most important element, microscopic plants (phytoplankton) in the ocean produce as much oxygen globally as land plants, providing half the oxygen we breathe.  </a:t>
            </a:r>
            <a:endParaRPr lang="fr-FR" dirty="0"/>
          </a:p>
        </p:txBody>
      </p:sp>
      <p:sp>
        <p:nvSpPr>
          <p:cNvPr id="4" name="Slide Number Placeholder 3"/>
          <p:cNvSpPr>
            <a:spLocks noGrp="1"/>
          </p:cNvSpPr>
          <p:nvPr>
            <p:ph type="sldNum" sz="quarter" idx="10"/>
          </p:nvPr>
        </p:nvSpPr>
        <p:spPr/>
        <p:txBody>
          <a:bodyPr/>
          <a:lstStyle/>
          <a:p>
            <a:fld id="{F8646707-6BBD-41A9-B4DF-0C76A73A2D2A}" type="slidenum">
              <a:rPr lang="en-US" smtClean="0"/>
              <a:t>2</a:t>
            </a:fld>
            <a:endParaRPr lang="en-US"/>
          </a:p>
        </p:txBody>
      </p:sp>
    </p:spTree>
    <p:extLst>
      <p:ext uri="{BB962C8B-B14F-4D97-AF65-F5344CB8AC3E}">
        <p14:creationId xmlns:p14="http://schemas.microsoft.com/office/powerpoint/2010/main" val="1947782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Taking</a:t>
            </a:r>
            <a:r>
              <a:rPr lang="en-GB" baseline="0" dirty="0" smtClean="0"/>
              <a:t> a research ship on an ocean expedition costs a lot of money, and takes lots of organising.</a:t>
            </a:r>
          </a:p>
          <a:p>
            <a:endParaRPr lang="en-GB" baseline="0" dirty="0" smtClean="0"/>
          </a:p>
          <a:p>
            <a:r>
              <a:rPr lang="en-GB" dirty="0" smtClean="0"/>
              <a:t>Here are just a few of the things the people planning the cruise</a:t>
            </a:r>
            <a:r>
              <a:rPr lang="en-GB" baseline="0" dirty="0" smtClean="0"/>
              <a:t> need to think about.</a:t>
            </a:r>
            <a:endParaRPr lang="en-GB" dirty="0"/>
          </a:p>
        </p:txBody>
      </p:sp>
      <p:sp>
        <p:nvSpPr>
          <p:cNvPr id="4" name="Slide Number Placeholder 3"/>
          <p:cNvSpPr>
            <a:spLocks noGrp="1"/>
          </p:cNvSpPr>
          <p:nvPr>
            <p:ph type="sldNum" sz="quarter" idx="10"/>
          </p:nvPr>
        </p:nvSpPr>
        <p:spPr/>
        <p:txBody>
          <a:bodyPr/>
          <a:lstStyle/>
          <a:p>
            <a:fld id="{44948B6F-FE7D-4768-8336-D70C3977AAAE}" type="slidenum">
              <a:rPr lang="en-GB" smtClean="0"/>
              <a:t>11</a:t>
            </a:fld>
            <a:endParaRPr lang="en-GB"/>
          </a:p>
        </p:txBody>
      </p:sp>
    </p:spTree>
    <p:extLst>
      <p:ext uri="{BB962C8B-B14F-4D97-AF65-F5344CB8AC3E}">
        <p14:creationId xmlns:p14="http://schemas.microsoft.com/office/powerpoint/2010/main" val="2558701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a:t>
            </a:r>
            <a:r>
              <a:rPr lang="en-GB" baseline="0" dirty="0" smtClean="0"/>
              <a:t> simple map showing the route the ship will take.</a:t>
            </a:r>
          </a:p>
          <a:p>
            <a:endParaRPr lang="en-GB" baseline="0" dirty="0" smtClean="0"/>
          </a:p>
          <a:p>
            <a:r>
              <a:rPr lang="en-GB" baseline="0" dirty="0" smtClean="0"/>
              <a:t>They will leave Port Stanley, in the Falkland Islands, on 3 June.</a:t>
            </a:r>
          </a:p>
          <a:p>
            <a:r>
              <a:rPr lang="en-GB" baseline="0" dirty="0" smtClean="0"/>
              <a:t>They will stop to refuel and restock in the Canary Islands on 20 June.</a:t>
            </a:r>
          </a:p>
          <a:p>
            <a:r>
              <a:rPr lang="en-GB" baseline="0" dirty="0" smtClean="0"/>
              <a:t>They will then travel the rest of the way to </a:t>
            </a:r>
            <a:r>
              <a:rPr lang="en-GB" baseline="0" dirty="0" err="1" smtClean="0"/>
              <a:t>Polarstern’s</a:t>
            </a:r>
            <a:r>
              <a:rPr lang="en-GB" baseline="0" dirty="0" smtClean="0"/>
              <a:t> Home Port, at </a:t>
            </a:r>
            <a:r>
              <a:rPr lang="en-GB" baseline="0" dirty="0" err="1" smtClean="0"/>
              <a:t>Bremehaven</a:t>
            </a:r>
            <a:r>
              <a:rPr lang="en-GB" baseline="0" dirty="0" smtClean="0"/>
              <a:t> in Germany.  They will arrive on 29 June.</a:t>
            </a:r>
          </a:p>
          <a:p>
            <a:endParaRPr lang="en-GB" baseline="0" dirty="0" smtClean="0"/>
          </a:p>
          <a:p>
            <a:r>
              <a:rPr lang="en-GB" baseline="0" dirty="0" smtClean="0"/>
              <a:t>The red dots show CTD sampling stations.  These are places where instruments are sent deep into the ocean to collect samples.</a:t>
            </a:r>
            <a:endParaRPr lang="en-GB" dirty="0"/>
          </a:p>
        </p:txBody>
      </p:sp>
      <p:sp>
        <p:nvSpPr>
          <p:cNvPr id="4" name="Slide Number Placeholder 3"/>
          <p:cNvSpPr>
            <a:spLocks noGrp="1"/>
          </p:cNvSpPr>
          <p:nvPr>
            <p:ph type="sldNum" sz="quarter" idx="10"/>
          </p:nvPr>
        </p:nvSpPr>
        <p:spPr/>
        <p:txBody>
          <a:bodyPr/>
          <a:lstStyle/>
          <a:p>
            <a:fld id="{44948B6F-FE7D-4768-8336-D70C3977AAAE}" type="slidenum">
              <a:rPr lang="en-GB" smtClean="0"/>
              <a:t>12</a:t>
            </a:fld>
            <a:endParaRPr lang="en-GB"/>
          </a:p>
        </p:txBody>
      </p:sp>
    </p:spTree>
    <p:extLst>
      <p:ext uri="{BB962C8B-B14F-4D97-AF65-F5344CB8AC3E}">
        <p14:creationId xmlns:p14="http://schemas.microsoft.com/office/powerpoint/2010/main" val="1802457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scientists</a:t>
            </a:r>
            <a:r>
              <a:rPr lang="en-GB" baseline="0" dirty="0" smtClean="0"/>
              <a:t> will be studying lots of topics during the expedition, but they are particularly interested in how the ocean and climate interact with each other.</a:t>
            </a:r>
          </a:p>
          <a:p>
            <a:endParaRPr lang="en-GB" baseline="0" dirty="0" smtClean="0"/>
          </a:p>
          <a:p>
            <a:r>
              <a:rPr lang="en-GB" baseline="0" dirty="0" smtClean="0"/>
              <a:t>They will also be looking at plastic pollution in the Atlantic.</a:t>
            </a:r>
            <a:endParaRPr lang="en-GB" dirty="0"/>
          </a:p>
        </p:txBody>
      </p:sp>
      <p:sp>
        <p:nvSpPr>
          <p:cNvPr id="4" name="Slide Number Placeholder 3"/>
          <p:cNvSpPr>
            <a:spLocks noGrp="1"/>
          </p:cNvSpPr>
          <p:nvPr>
            <p:ph type="sldNum" sz="quarter" idx="10"/>
          </p:nvPr>
        </p:nvSpPr>
        <p:spPr/>
        <p:txBody>
          <a:bodyPr/>
          <a:lstStyle/>
          <a:p>
            <a:fld id="{44948B6F-FE7D-4768-8336-D70C3977AAAE}" type="slidenum">
              <a:rPr lang="en-GB" smtClean="0"/>
              <a:t>13</a:t>
            </a:fld>
            <a:endParaRPr lang="en-GB"/>
          </a:p>
        </p:txBody>
      </p:sp>
    </p:spTree>
    <p:extLst>
      <p:ext uri="{BB962C8B-B14F-4D97-AF65-F5344CB8AC3E}">
        <p14:creationId xmlns:p14="http://schemas.microsoft.com/office/powerpoint/2010/main" val="634836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During the cruise, the ship will put four new ARGO floats into the ocean.</a:t>
            </a:r>
          </a:p>
          <a:p>
            <a:r>
              <a:rPr lang="en-GB" dirty="0" smtClean="0"/>
              <a:t>Please watch this excellent (Australian)</a:t>
            </a:r>
            <a:r>
              <a:rPr lang="en-GB" baseline="0" dirty="0" smtClean="0"/>
              <a:t> </a:t>
            </a:r>
            <a:r>
              <a:rPr lang="en-GB" dirty="0" smtClean="0"/>
              <a:t>animation</a:t>
            </a:r>
            <a:r>
              <a:rPr lang="en-GB" baseline="0" dirty="0" smtClean="0"/>
              <a:t> about measuring the ocean, and how Argo floats work (linked in the slide above).  It’s pitched really well at Primary aged children.</a:t>
            </a:r>
          </a:p>
          <a:p>
            <a:r>
              <a:rPr lang="en-GB" dirty="0" smtClean="0">
                <a:hlinkClick r:id="rId3"/>
              </a:rPr>
              <a:t>https://www.youtube.com/watch?v=WGbanFvBX38</a:t>
            </a:r>
            <a:r>
              <a:rPr lang="en-GB" dirty="0" smtClean="0"/>
              <a:t>  </a:t>
            </a:r>
          </a:p>
          <a:p>
            <a:endParaRPr lang="en-GB" dirty="0" smtClean="0"/>
          </a:p>
          <a:p>
            <a:r>
              <a:rPr lang="en-GB" dirty="0" smtClean="0"/>
              <a:t>You can also see a</a:t>
            </a:r>
            <a:r>
              <a:rPr lang="en-GB" baseline="0" dirty="0" smtClean="0"/>
              <a:t> short video about Argo here, with footage from ships:</a:t>
            </a:r>
          </a:p>
          <a:p>
            <a:r>
              <a:rPr lang="en-GB" dirty="0" smtClean="0">
                <a:hlinkClick r:id="rId4"/>
              </a:rPr>
              <a:t>https://www.youtube.com/watch?v=Xw9Vzbo8LfE</a:t>
            </a:r>
            <a:r>
              <a:rPr lang="en-GB" dirty="0" smtClean="0"/>
              <a:t> </a:t>
            </a:r>
          </a:p>
          <a:p>
            <a:endParaRPr lang="en-GB" dirty="0" smtClean="0"/>
          </a:p>
          <a:p>
            <a:r>
              <a:rPr lang="en-GB" dirty="0" smtClean="0"/>
              <a:t>And here is a short BBC video about ARGO floats</a:t>
            </a:r>
          </a:p>
          <a:p>
            <a:r>
              <a:rPr lang="en-GB" dirty="0" smtClean="0">
                <a:hlinkClick r:id="rId5"/>
              </a:rPr>
              <a:t>https://www.youtube.com/watch?v=JTH7PyR3buA</a:t>
            </a:r>
            <a:r>
              <a:rPr lang="en-GB" dirty="0" smtClean="0"/>
              <a:t> </a:t>
            </a:r>
            <a:endParaRPr lang="en-GB" dirty="0"/>
          </a:p>
        </p:txBody>
      </p:sp>
      <p:sp>
        <p:nvSpPr>
          <p:cNvPr id="4" name="Slide Number Placeholder 3"/>
          <p:cNvSpPr>
            <a:spLocks noGrp="1"/>
          </p:cNvSpPr>
          <p:nvPr>
            <p:ph type="sldNum" sz="quarter" idx="10"/>
          </p:nvPr>
        </p:nvSpPr>
        <p:spPr/>
        <p:txBody>
          <a:bodyPr/>
          <a:lstStyle/>
          <a:p>
            <a:fld id="{44948B6F-FE7D-4768-8336-D70C3977AAAE}" type="slidenum">
              <a:rPr lang="en-GB" smtClean="0"/>
              <a:t>14</a:t>
            </a:fld>
            <a:endParaRPr lang="en-GB"/>
          </a:p>
        </p:txBody>
      </p:sp>
    </p:spTree>
    <p:extLst>
      <p:ext uri="{BB962C8B-B14F-4D97-AF65-F5344CB8AC3E}">
        <p14:creationId xmlns:p14="http://schemas.microsoft.com/office/powerpoint/2010/main" val="1843413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pt-PT" dirty="0" smtClean="0"/>
              <a:t>Nice</a:t>
            </a:r>
            <a:r>
              <a:rPr lang="en-US" altLang="pt-PT" baseline="0" dirty="0" smtClean="0"/>
              <a:t> a</a:t>
            </a:r>
            <a:r>
              <a:rPr lang="en-US" altLang="pt-PT" dirty="0" smtClean="0"/>
              <a:t>nimation of</a:t>
            </a:r>
            <a:r>
              <a:rPr lang="en-US" altLang="pt-PT" baseline="0" dirty="0" smtClean="0"/>
              <a:t> the CTD launch process (created by an Australian research institute, CSIRO):</a:t>
            </a:r>
          </a:p>
          <a:p>
            <a:pPr eaLnBrk="1" hangingPunct="1">
              <a:spcBef>
                <a:spcPct val="0"/>
              </a:spcBef>
            </a:pPr>
            <a:r>
              <a:rPr lang="en-GB" dirty="0" smtClean="0">
                <a:hlinkClick r:id="rId3"/>
              </a:rPr>
              <a:t>https://www.youtube.com/watch?v=JOuJt4_TRP0</a:t>
            </a:r>
            <a:endParaRPr lang="en-US" altLang="pt-PT" dirty="0" smtClean="0"/>
          </a:p>
        </p:txBody>
      </p:sp>
      <p:sp>
        <p:nvSpPr>
          <p:cNvPr id="43012"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E4B20C2-0E07-4B14-AA84-59E6D167798F}" type="slidenum">
              <a:rPr lang="pt-PT" altLang="pt-PT" smtClean="0"/>
              <a:pPr eaLnBrk="1" hangingPunct="1"/>
              <a:t>15</a:t>
            </a:fld>
            <a:endParaRPr lang="pt-PT" altLang="pt-P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ideas to put the depth of the ocean</a:t>
            </a:r>
            <a:r>
              <a:rPr lang="en-GB" baseline="0" dirty="0" smtClean="0"/>
              <a:t> into context</a:t>
            </a:r>
          </a:p>
          <a:p>
            <a:endParaRPr lang="en-GB" baseline="0" dirty="0" smtClean="0"/>
          </a:p>
          <a:p>
            <a:r>
              <a:rPr lang="en-GB" baseline="0" dirty="0" smtClean="0"/>
              <a:t>Google maps estimates 4km to take about 50 minutes on foot (average adult walking pace, I’m guessing)</a:t>
            </a:r>
          </a:p>
          <a:p>
            <a:endParaRPr lang="en-GB" baseline="0" dirty="0" smtClean="0"/>
          </a:p>
          <a:p>
            <a:r>
              <a:rPr lang="en-GB" baseline="0" dirty="0" smtClean="0"/>
              <a:t>A class of 30 average height 10 year olds (at 138.4cm) would add up to 41.32 metres, so you’d need to stack about 97 classes on top of each other!</a:t>
            </a:r>
          </a:p>
          <a:p>
            <a:endParaRPr lang="en-GB" baseline="0" dirty="0" smtClean="0"/>
          </a:p>
          <a:p>
            <a:r>
              <a:rPr lang="en-GB" baseline="0" dirty="0" smtClean="0"/>
              <a:t>You could do this with real heights of children – perhaps by class or by school – and share your numbers.</a:t>
            </a:r>
            <a:endParaRPr lang="en-GB" dirty="0"/>
          </a:p>
        </p:txBody>
      </p:sp>
      <p:sp>
        <p:nvSpPr>
          <p:cNvPr id="4" name="Slide Number Placeholder 3"/>
          <p:cNvSpPr>
            <a:spLocks noGrp="1"/>
          </p:cNvSpPr>
          <p:nvPr>
            <p:ph type="sldNum" sz="quarter" idx="10"/>
          </p:nvPr>
        </p:nvSpPr>
        <p:spPr/>
        <p:txBody>
          <a:bodyPr/>
          <a:lstStyle/>
          <a:p>
            <a:fld id="{44948B6F-FE7D-4768-8336-D70C3977AAAE}" type="slidenum">
              <a:rPr lang="en-GB" smtClean="0"/>
              <a:t>16</a:t>
            </a:fld>
            <a:endParaRPr lang="en-GB"/>
          </a:p>
        </p:txBody>
      </p:sp>
    </p:spTree>
    <p:extLst>
      <p:ext uri="{BB962C8B-B14F-4D97-AF65-F5344CB8AC3E}">
        <p14:creationId xmlns:p14="http://schemas.microsoft.com/office/powerpoint/2010/main" val="136444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dirty="0" smtClean="0"/>
              <a:t>These are some of the faces you might see when your school video-calls with the ship!</a:t>
            </a:r>
          </a:p>
          <a:p>
            <a:pPr marL="0" indent="0">
              <a:buFont typeface="Arial" pitchFamily="34" charset="0"/>
              <a:buNone/>
            </a:pPr>
            <a:endParaRPr lang="en-GB" dirty="0" smtClean="0"/>
          </a:p>
          <a:p>
            <a:pPr marL="0" indent="0">
              <a:buFont typeface="Arial" pitchFamily="34" charset="0"/>
              <a:buNone/>
            </a:pPr>
            <a:r>
              <a:rPr lang="en-GB" dirty="0" smtClean="0"/>
              <a:t>The ‘Scientists4Future’ banner with all the country flags,</a:t>
            </a:r>
            <a:r>
              <a:rPr lang="en-GB" baseline="0" dirty="0" smtClean="0"/>
              <a:t> will be proudly displayed on the ship</a:t>
            </a:r>
            <a:endParaRPr lang="en-GB" dirty="0"/>
          </a:p>
        </p:txBody>
      </p:sp>
      <p:sp>
        <p:nvSpPr>
          <p:cNvPr id="4" name="Slide Number Placeholder 3"/>
          <p:cNvSpPr>
            <a:spLocks noGrp="1"/>
          </p:cNvSpPr>
          <p:nvPr>
            <p:ph type="sldNum" sz="quarter" idx="10"/>
          </p:nvPr>
        </p:nvSpPr>
        <p:spPr/>
        <p:txBody>
          <a:bodyPr/>
          <a:lstStyle/>
          <a:p>
            <a:fld id="{44948B6F-FE7D-4768-8336-D70C3977AAAE}" type="slidenum">
              <a:rPr lang="en-GB" smtClean="0"/>
              <a:t>17</a:t>
            </a:fld>
            <a:endParaRPr lang="en-GB"/>
          </a:p>
        </p:txBody>
      </p:sp>
    </p:spTree>
    <p:extLst>
      <p:ext uri="{BB962C8B-B14F-4D97-AF65-F5344CB8AC3E}">
        <p14:creationId xmlns:p14="http://schemas.microsoft.com/office/powerpoint/2010/main" val="1863672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We’re sure you will have lots of questions when we Skype with the school, but here are a few ideas to get you started.</a:t>
            </a:r>
          </a:p>
          <a:p>
            <a:endParaRPr lang="en-GB" dirty="0" smtClean="0"/>
          </a:p>
          <a:p>
            <a:r>
              <a:rPr lang="en-GB" dirty="0" smtClean="0"/>
              <a:t>Please</a:t>
            </a:r>
            <a:r>
              <a:rPr lang="en-GB" baseline="0" dirty="0" smtClean="0"/>
              <a:t> write down your question ideas and send them to us, so we can make sure the right expert is available to talk to you.</a:t>
            </a:r>
          </a:p>
          <a:p>
            <a:endParaRPr lang="en-GB" baseline="0" dirty="0" smtClean="0"/>
          </a:p>
          <a:p>
            <a:r>
              <a:rPr lang="en-GB" baseline="0" dirty="0" smtClean="0"/>
              <a:t>If we don’t have time to answer all the questions on the Skype call, we will send email or video responses.</a:t>
            </a:r>
            <a:endParaRPr lang="en-GB" dirty="0"/>
          </a:p>
        </p:txBody>
      </p:sp>
      <p:sp>
        <p:nvSpPr>
          <p:cNvPr id="4" name="Slide Number Placeholder 3"/>
          <p:cNvSpPr>
            <a:spLocks noGrp="1"/>
          </p:cNvSpPr>
          <p:nvPr>
            <p:ph type="sldNum" sz="quarter" idx="10"/>
          </p:nvPr>
        </p:nvSpPr>
        <p:spPr/>
        <p:txBody>
          <a:bodyPr/>
          <a:lstStyle/>
          <a:p>
            <a:fld id="{44948B6F-FE7D-4768-8336-D70C3977AAAE}" type="slidenum">
              <a:rPr lang="en-GB" smtClean="0"/>
              <a:t>18</a:t>
            </a:fld>
            <a:endParaRPr lang="en-GB"/>
          </a:p>
        </p:txBody>
      </p:sp>
    </p:spTree>
    <p:extLst>
      <p:ext uri="{BB962C8B-B14F-4D97-AF65-F5344CB8AC3E}">
        <p14:creationId xmlns:p14="http://schemas.microsoft.com/office/powerpoint/2010/main" val="3959850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the main people who will be talking to you and your teachers – either</a:t>
            </a:r>
            <a:r>
              <a:rPr lang="en-GB" baseline="0" dirty="0" smtClean="0"/>
              <a:t> in person in Plymouth, or on the Skype call with the Ship.  </a:t>
            </a:r>
            <a:endParaRPr lang="en-GB" dirty="0"/>
          </a:p>
        </p:txBody>
      </p:sp>
      <p:sp>
        <p:nvSpPr>
          <p:cNvPr id="4" name="Slide Number Placeholder 3"/>
          <p:cNvSpPr>
            <a:spLocks noGrp="1"/>
          </p:cNvSpPr>
          <p:nvPr>
            <p:ph type="sldNum" sz="quarter" idx="10"/>
          </p:nvPr>
        </p:nvSpPr>
        <p:spPr/>
        <p:txBody>
          <a:bodyPr/>
          <a:lstStyle/>
          <a:p>
            <a:fld id="{44948B6F-FE7D-4768-8336-D70C3977AAAE}" type="slidenum">
              <a:rPr lang="en-GB" smtClean="0"/>
              <a:t>19</a:t>
            </a:fld>
            <a:endParaRPr lang="en-GB"/>
          </a:p>
        </p:txBody>
      </p:sp>
    </p:spTree>
    <p:extLst>
      <p:ext uri="{BB962C8B-B14F-4D97-AF65-F5344CB8AC3E}">
        <p14:creationId xmlns:p14="http://schemas.microsoft.com/office/powerpoint/2010/main" val="458860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diagram shows some of the important processes that take place in the ocean, such as </a:t>
            </a:r>
          </a:p>
          <a:p>
            <a:pPr marL="171450" indent="-171450">
              <a:buFontTx/>
              <a:buChar char="-"/>
            </a:pPr>
            <a:r>
              <a:rPr lang="en-GB" dirty="0" smtClean="0"/>
              <a:t>draw down of CO2 from the atmosphere into the surface ocean, </a:t>
            </a:r>
          </a:p>
          <a:p>
            <a:pPr marL="171450" indent="-171450">
              <a:buFontTx/>
              <a:buChar char="-"/>
            </a:pPr>
            <a:r>
              <a:rPr lang="en-GB" dirty="0" smtClean="0"/>
              <a:t>uptake</a:t>
            </a:r>
            <a:r>
              <a:rPr lang="en-GB" baseline="0" dirty="0" smtClean="0"/>
              <a:t> of CO2 by phytoplankton, which are at the base of the food chain. </a:t>
            </a:r>
          </a:p>
          <a:p>
            <a:pPr marL="171450" indent="-171450">
              <a:buFontTx/>
              <a:buChar char="-"/>
            </a:pPr>
            <a:r>
              <a:rPr lang="en-GB" baseline="0" dirty="0" smtClean="0"/>
              <a:t>Sinking of dead phytoplankton to the bottom of the ocean allowing carbon to be locked away for very long periods of time. </a:t>
            </a:r>
          </a:p>
          <a:p>
            <a:pPr marL="0" indent="0">
              <a:buFontTx/>
              <a:buNone/>
            </a:pPr>
            <a:r>
              <a:rPr lang="en-GB" baseline="0" dirty="0" smtClean="0"/>
              <a:t>These are all very important mechanisms in the context of manmade CO2 emissions being taken up by the ocean.</a:t>
            </a:r>
            <a:endParaRPr lang="fr-FR" dirty="0"/>
          </a:p>
        </p:txBody>
      </p:sp>
      <p:sp>
        <p:nvSpPr>
          <p:cNvPr id="4" name="Slide Number Placeholder 3"/>
          <p:cNvSpPr>
            <a:spLocks noGrp="1"/>
          </p:cNvSpPr>
          <p:nvPr>
            <p:ph type="sldNum" sz="quarter" idx="10"/>
          </p:nvPr>
        </p:nvSpPr>
        <p:spPr/>
        <p:txBody>
          <a:bodyPr/>
          <a:lstStyle/>
          <a:p>
            <a:fld id="{F8646707-6BBD-41A9-B4DF-0C76A73A2D2A}" type="slidenum">
              <a:rPr lang="en-US" smtClean="0"/>
              <a:t>3</a:t>
            </a:fld>
            <a:endParaRPr lang="en-US"/>
          </a:p>
        </p:txBody>
      </p:sp>
    </p:spTree>
    <p:extLst>
      <p:ext uri="{BB962C8B-B14F-4D97-AF65-F5344CB8AC3E}">
        <p14:creationId xmlns:p14="http://schemas.microsoft.com/office/powerpoint/2010/main" val="2872506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Monitoring and exploring the ocean is very important so that we can understand and predict future</a:t>
            </a:r>
            <a:r>
              <a:rPr lang="en-GB" baseline="0" dirty="0" smtClean="0"/>
              <a:t> changes.</a:t>
            </a:r>
          </a:p>
          <a:p>
            <a:endParaRPr lang="en-GB" baseline="0" dirty="0" smtClean="0"/>
          </a:p>
          <a:p>
            <a:r>
              <a:rPr lang="en-GB" b="1" dirty="0" smtClean="0"/>
              <a:t>Predict weather</a:t>
            </a:r>
          </a:p>
          <a:p>
            <a:r>
              <a:rPr lang="en-GB" b="0" dirty="0" smtClean="0"/>
              <a:t>People who live by the coast or sail on the ocean can be put in danger by severe storms, flood</a:t>
            </a:r>
            <a:r>
              <a:rPr lang="en-GB" b="0" baseline="0" dirty="0" smtClean="0"/>
              <a:t> and droughts. Weather forecasting helps to keep them safe</a:t>
            </a:r>
            <a:endParaRPr lang="en-GB" b="0" dirty="0" smtClean="0"/>
          </a:p>
          <a:p>
            <a:endParaRPr lang="en-GB" b="1" dirty="0" smtClean="0"/>
          </a:p>
          <a:p>
            <a:r>
              <a:rPr lang="en-GB" b="1" dirty="0" smtClean="0"/>
              <a:t>Understand the changing climate</a:t>
            </a:r>
          </a:p>
          <a:p>
            <a:r>
              <a:rPr lang="en-GB" b="0" dirty="0" smtClean="0"/>
              <a:t>Climate change will cause rising sea</a:t>
            </a:r>
            <a:r>
              <a:rPr lang="en-GB" b="0" baseline="0" dirty="0" smtClean="0"/>
              <a:t> levels, change to weather, changes to plants and animals, and erosion of land</a:t>
            </a:r>
          </a:p>
          <a:p>
            <a:endParaRPr lang="en-GB" b="1" dirty="0" smtClean="0"/>
          </a:p>
          <a:p>
            <a:r>
              <a:rPr lang="en-GB" b="1" dirty="0" smtClean="0"/>
              <a:t>Monitor pollution</a:t>
            </a:r>
          </a:p>
          <a:p>
            <a:r>
              <a:rPr lang="en-GB" b="0" dirty="0" smtClean="0"/>
              <a:t>Pollution</a:t>
            </a:r>
            <a:r>
              <a:rPr lang="en-GB" b="0" baseline="0" dirty="0" smtClean="0"/>
              <a:t> such as plastics, litter, sewage, chemicals and noise can come from land or from ships and boats</a:t>
            </a:r>
            <a:endParaRPr lang="en-GB" b="0" dirty="0" smtClean="0"/>
          </a:p>
          <a:p>
            <a:endParaRPr lang="en-GB" b="1" dirty="0" smtClean="0"/>
          </a:p>
          <a:p>
            <a:r>
              <a:rPr lang="en-GB" b="1" dirty="0" smtClean="0"/>
              <a:t>Use the ocean’s resources responsibly</a:t>
            </a:r>
          </a:p>
          <a:p>
            <a:r>
              <a:rPr lang="en-GB" b="0" dirty="0" smtClean="0"/>
              <a:t>We use the ocean for food (fish, shellfish), minerals (metals, oil,</a:t>
            </a:r>
            <a:r>
              <a:rPr lang="en-GB" b="0" baseline="0" dirty="0" smtClean="0"/>
              <a:t> salt) and energy (wind, waves)</a:t>
            </a:r>
          </a:p>
          <a:p>
            <a:endParaRPr lang="en-GB" b="0" dirty="0" smtClean="0"/>
          </a:p>
          <a:p>
            <a:r>
              <a:rPr lang="en-GB" b="1" dirty="0" smtClean="0"/>
              <a:t>Monitor blooms</a:t>
            </a:r>
          </a:p>
          <a:p>
            <a:r>
              <a:rPr lang="en-US" sz="1200" b="0" i="0" u="none" strike="noStrike" kern="1200" baseline="0" dirty="0" smtClean="0">
                <a:solidFill>
                  <a:schemeClr val="tx1"/>
                </a:solidFill>
                <a:latin typeface="+mn-lt"/>
                <a:ea typeface="+mn-ea"/>
                <a:cs typeface="+mn-cs"/>
              </a:rPr>
              <a:t>When conditions are right, algae and sea jellies can grow and </a:t>
            </a:r>
            <a:r>
              <a:rPr lang="en-GB" sz="1200" b="0" i="0" u="none" strike="noStrike" kern="1200" baseline="0" dirty="0" smtClean="0">
                <a:solidFill>
                  <a:schemeClr val="tx1"/>
                </a:solidFill>
                <a:latin typeface="+mn-lt"/>
                <a:ea typeface="+mn-ea"/>
                <a:cs typeface="+mn-cs"/>
              </a:rPr>
              <a:t>reproduce rapidly, causing a population explosion or bloom.</a:t>
            </a:r>
          </a:p>
          <a:p>
            <a:r>
              <a:rPr lang="en-US" sz="1200" b="0" i="0" u="none" strike="noStrike" kern="1200" baseline="0" dirty="0" smtClean="0">
                <a:solidFill>
                  <a:schemeClr val="tx1"/>
                </a:solidFill>
                <a:latin typeface="+mn-lt"/>
                <a:ea typeface="+mn-ea"/>
                <a:cs typeface="+mn-cs"/>
              </a:rPr>
              <a:t>Some blooms can be toxic to fish or cause illnesses in humans.</a:t>
            </a:r>
            <a:endParaRPr lang="en-GB" dirty="0"/>
          </a:p>
        </p:txBody>
      </p:sp>
      <p:sp>
        <p:nvSpPr>
          <p:cNvPr id="4" name="Slide Number Placeholder 3"/>
          <p:cNvSpPr>
            <a:spLocks noGrp="1"/>
          </p:cNvSpPr>
          <p:nvPr>
            <p:ph type="sldNum" sz="quarter" idx="10"/>
          </p:nvPr>
        </p:nvSpPr>
        <p:spPr/>
        <p:txBody>
          <a:bodyPr/>
          <a:lstStyle/>
          <a:p>
            <a:fld id="{44948B6F-FE7D-4768-8336-D70C3977AAAE}" type="slidenum">
              <a:rPr lang="en-GB" smtClean="0"/>
              <a:t>4</a:t>
            </a:fld>
            <a:endParaRPr lang="en-GB"/>
          </a:p>
        </p:txBody>
      </p:sp>
    </p:spTree>
    <p:extLst>
      <p:ext uri="{BB962C8B-B14F-4D97-AF65-F5344CB8AC3E}">
        <p14:creationId xmlns:p14="http://schemas.microsoft.com/office/powerpoint/2010/main" val="4210609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T</a:t>
            </a:r>
            <a:r>
              <a:rPr lang="en-GB" baseline="0" dirty="0" smtClean="0"/>
              <a:t>he figure on the left shows that actually very little of the excess heat produced by CO2 emissions has been retained in the atmosphere or on land. </a:t>
            </a:r>
          </a:p>
          <a:p>
            <a:pPr marL="171450" indent="-171450">
              <a:buFontTx/>
              <a:buChar char="-"/>
            </a:pPr>
            <a:r>
              <a:rPr lang="en-GB" baseline="0" dirty="0" smtClean="0"/>
              <a:t>In fact, 90% of the Earth’s heat increase has been absorbed by the ocean, and this has taken place only in the last few decades. </a:t>
            </a:r>
          </a:p>
          <a:p>
            <a:pPr marL="171450" indent="-171450">
              <a:buFontTx/>
              <a:buChar char="-"/>
            </a:pPr>
            <a:r>
              <a:rPr lang="en-GB" baseline="0" dirty="0" smtClean="0"/>
              <a:t>It is important to note that a lot of the excess heat has already been taken into the deep ocean.</a:t>
            </a:r>
          </a:p>
          <a:p>
            <a:r>
              <a:rPr lang="en-GB" baseline="0" dirty="0" smtClean="0"/>
              <a:t>- The changes is ocean temperature (shown on right) are already affecting the global distribution of fish, invertebrates and plankton species.</a:t>
            </a:r>
            <a:endParaRPr lang="fr-FR" dirty="0"/>
          </a:p>
        </p:txBody>
      </p:sp>
      <p:sp>
        <p:nvSpPr>
          <p:cNvPr id="4" name="Slide Number Placeholder 3"/>
          <p:cNvSpPr>
            <a:spLocks noGrp="1"/>
          </p:cNvSpPr>
          <p:nvPr>
            <p:ph type="sldNum" sz="quarter" idx="10"/>
          </p:nvPr>
        </p:nvSpPr>
        <p:spPr/>
        <p:txBody>
          <a:bodyPr/>
          <a:lstStyle/>
          <a:p>
            <a:fld id="{F8646707-6BBD-41A9-B4DF-0C76A73A2D2A}" type="slidenum">
              <a:rPr lang="en-US" smtClean="0"/>
              <a:t>5</a:t>
            </a:fld>
            <a:endParaRPr lang="en-US"/>
          </a:p>
        </p:txBody>
      </p:sp>
    </p:spTree>
    <p:extLst>
      <p:ext uri="{BB962C8B-B14F-4D97-AF65-F5344CB8AC3E}">
        <p14:creationId xmlns:p14="http://schemas.microsoft.com/office/powerpoint/2010/main" val="2912565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These satellite images from NASA show</a:t>
            </a:r>
            <a:r>
              <a:rPr lang="en-GB" baseline="0" dirty="0" smtClean="0"/>
              <a:t> the Arctic ice cover during summer (on left) and winter (on right), </a:t>
            </a:r>
          </a:p>
          <a:p>
            <a:r>
              <a:rPr lang="en-GB" baseline="0" dirty="0" smtClean="0"/>
              <a:t>- There has been an overall decline since 1978, but particularly since the turn of the 21</a:t>
            </a:r>
            <a:r>
              <a:rPr lang="en-GB" baseline="30000" dirty="0" smtClean="0"/>
              <a:t>st</a:t>
            </a:r>
            <a:r>
              <a:rPr lang="en-GB" baseline="0" dirty="0" smtClean="0"/>
              <a:t> century. </a:t>
            </a:r>
          </a:p>
          <a:p>
            <a:pPr marL="0" indent="0">
              <a:buFontTx/>
              <a:buNone/>
            </a:pPr>
            <a:r>
              <a:rPr lang="en-GB" dirty="0" smtClean="0"/>
              <a:t>- We are observing very recent and rapid changes.</a:t>
            </a:r>
          </a:p>
          <a:p>
            <a:pPr marL="171450" indent="-171450">
              <a:buFontTx/>
              <a:buChar char="-"/>
            </a:pPr>
            <a:r>
              <a:rPr lang="en-GB" dirty="0" smtClean="0"/>
              <a:t>Among other impacts, this will affect animals that rely on the ice for their survival. </a:t>
            </a:r>
            <a:endParaRPr lang="fr-FR" dirty="0"/>
          </a:p>
        </p:txBody>
      </p:sp>
      <p:sp>
        <p:nvSpPr>
          <p:cNvPr id="4" name="Slide Number Placeholder 3"/>
          <p:cNvSpPr>
            <a:spLocks noGrp="1"/>
          </p:cNvSpPr>
          <p:nvPr>
            <p:ph type="sldNum" sz="quarter" idx="10"/>
          </p:nvPr>
        </p:nvSpPr>
        <p:spPr/>
        <p:txBody>
          <a:bodyPr/>
          <a:lstStyle/>
          <a:p>
            <a:fld id="{F8646707-6BBD-41A9-B4DF-0C76A73A2D2A}" type="slidenum">
              <a:rPr lang="en-US" smtClean="0"/>
              <a:t>6</a:t>
            </a:fld>
            <a:endParaRPr lang="en-US"/>
          </a:p>
        </p:txBody>
      </p:sp>
    </p:spTree>
    <p:extLst>
      <p:ext uri="{BB962C8B-B14F-4D97-AF65-F5344CB8AC3E}">
        <p14:creationId xmlns:p14="http://schemas.microsoft.com/office/powerpoint/2010/main" val="432412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It is predicted that a rise in extreme weather events will be associated with the higher temperatures and precipitation in future.</a:t>
            </a:r>
          </a:p>
          <a:p>
            <a:pPr marL="171450" indent="-171450">
              <a:buFontTx/>
              <a:buChar char="-"/>
            </a:pPr>
            <a:r>
              <a:rPr lang="en-GB" dirty="0" smtClean="0"/>
              <a:t>Recent examples of this trend include the “super typhoon” Haiyan in the Philippines.</a:t>
            </a:r>
          </a:p>
          <a:p>
            <a:pPr marL="171450" indent="-171450">
              <a:buFontTx/>
              <a:buChar char="-"/>
            </a:pPr>
            <a:r>
              <a:rPr lang="en-GB" dirty="0" smtClean="0"/>
              <a:t>Closer to home there were severe storms/tidal surges in the UK earlier this year that caused flooding, cliff erosion and loss of properties, and destruction of train lines along the coast.</a:t>
            </a:r>
          </a:p>
          <a:p>
            <a:pPr marL="171450" indent="-171450">
              <a:buFontTx/>
              <a:buChar char="-"/>
            </a:pPr>
            <a:r>
              <a:rPr lang="en-GB" dirty="0" smtClean="0"/>
              <a:t>Heavy precipitation is also causing landslides causing</a:t>
            </a:r>
            <a:r>
              <a:rPr lang="en-GB" baseline="0" dirty="0" smtClean="0"/>
              <a:t> major destruction and loss of life (example Indonesia this year).</a:t>
            </a:r>
            <a:endParaRPr lang="fr-FR" dirty="0"/>
          </a:p>
        </p:txBody>
      </p:sp>
      <p:sp>
        <p:nvSpPr>
          <p:cNvPr id="4" name="Slide Number Placeholder 3"/>
          <p:cNvSpPr>
            <a:spLocks noGrp="1"/>
          </p:cNvSpPr>
          <p:nvPr>
            <p:ph type="sldNum" sz="quarter" idx="10"/>
          </p:nvPr>
        </p:nvSpPr>
        <p:spPr/>
        <p:txBody>
          <a:bodyPr/>
          <a:lstStyle/>
          <a:p>
            <a:fld id="{F8646707-6BBD-41A9-B4DF-0C76A73A2D2A}" type="slidenum">
              <a:rPr lang="en-US" smtClean="0"/>
              <a:t>7</a:t>
            </a:fld>
            <a:endParaRPr lang="en-US"/>
          </a:p>
        </p:txBody>
      </p:sp>
    </p:spTree>
    <p:extLst>
      <p:ext uri="{BB962C8B-B14F-4D97-AF65-F5344CB8AC3E}">
        <p14:creationId xmlns:p14="http://schemas.microsoft.com/office/powerpoint/2010/main" val="1674701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measure lots of different properties</a:t>
            </a:r>
            <a:r>
              <a:rPr lang="en-GB" baseline="0" dirty="0" smtClean="0"/>
              <a:t> of the ocean, from the temperature and colour of the water, to the amount of animals living in a particular area.</a:t>
            </a:r>
          </a:p>
          <a:p>
            <a:endParaRPr lang="en-GB" dirty="0" smtClean="0"/>
          </a:p>
          <a:p>
            <a:r>
              <a:rPr lang="en-GB" dirty="0" smtClean="0"/>
              <a:t>There are</a:t>
            </a:r>
            <a:r>
              <a:rPr lang="en-GB" baseline="0" dirty="0" smtClean="0"/>
              <a:t> some very technical terms here, but I bet you know some of them.</a:t>
            </a:r>
          </a:p>
          <a:p>
            <a:endParaRPr lang="en-GB" baseline="0" dirty="0" smtClean="0"/>
          </a:p>
          <a:p>
            <a:r>
              <a:rPr lang="en-GB" baseline="0" dirty="0" smtClean="0"/>
              <a:t>You could ask the scientists on </a:t>
            </a:r>
            <a:r>
              <a:rPr lang="en-GB" baseline="0" dirty="0" err="1" smtClean="0"/>
              <a:t>Polarstern</a:t>
            </a:r>
            <a:r>
              <a:rPr lang="en-GB" baseline="0" dirty="0" smtClean="0"/>
              <a:t> about any you don’t understand.</a:t>
            </a:r>
            <a:endParaRPr lang="en-GB" dirty="0"/>
          </a:p>
        </p:txBody>
      </p:sp>
      <p:sp>
        <p:nvSpPr>
          <p:cNvPr id="4" name="Slide Number Placeholder 3"/>
          <p:cNvSpPr>
            <a:spLocks noGrp="1"/>
          </p:cNvSpPr>
          <p:nvPr>
            <p:ph type="sldNum" sz="quarter" idx="10"/>
          </p:nvPr>
        </p:nvSpPr>
        <p:spPr/>
        <p:txBody>
          <a:bodyPr/>
          <a:lstStyle/>
          <a:p>
            <a:fld id="{44948B6F-FE7D-4768-8336-D70C3977AAAE}" type="slidenum">
              <a:rPr lang="en-GB" smtClean="0"/>
              <a:t>8</a:t>
            </a:fld>
            <a:endParaRPr lang="en-GB"/>
          </a:p>
        </p:txBody>
      </p:sp>
    </p:spTree>
    <p:extLst>
      <p:ext uri="{BB962C8B-B14F-4D97-AF65-F5344CB8AC3E}">
        <p14:creationId xmlns:p14="http://schemas.microsoft.com/office/powerpoint/2010/main" val="1422835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Scientists</a:t>
            </a:r>
            <a:r>
              <a:rPr lang="en-GB" baseline="0" dirty="0" smtClean="0"/>
              <a:t> use different methods and equipment to observe and measure the ocean.</a:t>
            </a:r>
          </a:p>
          <a:p>
            <a:endParaRPr lang="en-GB" baseline="0" dirty="0" smtClean="0"/>
          </a:p>
          <a:p>
            <a:r>
              <a:rPr lang="en-GB" dirty="0" smtClean="0"/>
              <a:t>One important way to is to travel across</a:t>
            </a:r>
            <a:r>
              <a:rPr lang="en-GB" baseline="0" dirty="0" smtClean="0"/>
              <a:t> the ocean on a research ship, taking lots of samples and measurements along the way, and trying to understand what the measurements mean.</a:t>
            </a:r>
          </a:p>
          <a:p>
            <a:endParaRPr lang="en-GB" baseline="0" dirty="0" smtClean="0"/>
          </a:p>
          <a:p>
            <a:r>
              <a:rPr lang="en-GB" baseline="0" dirty="0" smtClean="0"/>
              <a:t>This is what the </a:t>
            </a:r>
            <a:r>
              <a:rPr lang="en-GB" baseline="0" dirty="0" err="1" smtClean="0"/>
              <a:t>SoNoAT</a:t>
            </a:r>
            <a:r>
              <a:rPr lang="en-GB" baseline="0" dirty="0" smtClean="0"/>
              <a:t> project is all about.  We will have 25 young marine scientists on board the ship, </a:t>
            </a:r>
            <a:r>
              <a:rPr lang="en-GB" baseline="0" dirty="0" err="1" smtClean="0"/>
              <a:t>Polarstern</a:t>
            </a:r>
            <a:r>
              <a:rPr lang="en-GB" baseline="0" dirty="0" smtClean="0"/>
              <a:t>, together with several expert teachers.  </a:t>
            </a:r>
          </a:p>
          <a:p>
            <a:r>
              <a:rPr lang="en-GB" baseline="0" dirty="0" smtClean="0"/>
              <a:t>These young scientists may seem old to you!  They are between 23 and 29 years old, but scientists never stop wanting to learn more about the subjects that interest them, so they are going school on board the ship!</a:t>
            </a:r>
          </a:p>
          <a:p>
            <a:endParaRPr lang="en-GB" baseline="0" dirty="0" smtClean="0"/>
          </a:p>
          <a:p>
            <a:r>
              <a:rPr lang="en-GB" baseline="0" dirty="0" smtClean="0"/>
              <a:t>They come from lots of different countries around the world – mainly </a:t>
            </a:r>
            <a:r>
              <a:rPr lang="en-GB" b="1" baseline="0" dirty="0" smtClean="0"/>
              <a:t>Developing Countries, </a:t>
            </a:r>
            <a:r>
              <a:rPr lang="en-GB" b="0" baseline="0" dirty="0" smtClean="0"/>
              <a:t>which are </a:t>
            </a:r>
            <a:r>
              <a:rPr lang="en-GB" baseline="0" dirty="0" smtClean="0"/>
              <a:t>places that don’t have as much money for scientific research as countries in Europe or North America  They will learn lots about ocean observing while on board the ship, and then take this knowledge back home to their own universities and research institutions. </a:t>
            </a:r>
            <a:endParaRPr lang="en-GB" dirty="0"/>
          </a:p>
        </p:txBody>
      </p:sp>
      <p:sp>
        <p:nvSpPr>
          <p:cNvPr id="4" name="Slide Number Placeholder 3"/>
          <p:cNvSpPr>
            <a:spLocks noGrp="1"/>
          </p:cNvSpPr>
          <p:nvPr>
            <p:ph type="sldNum" sz="quarter" idx="10"/>
          </p:nvPr>
        </p:nvSpPr>
        <p:spPr/>
        <p:txBody>
          <a:bodyPr/>
          <a:lstStyle/>
          <a:p>
            <a:fld id="{44948B6F-FE7D-4768-8336-D70C3977AAAE}" type="slidenum">
              <a:rPr lang="en-GB" smtClean="0"/>
              <a:t>9</a:t>
            </a:fld>
            <a:endParaRPr lang="en-GB"/>
          </a:p>
        </p:txBody>
      </p:sp>
    </p:spTree>
    <p:extLst>
      <p:ext uri="{BB962C8B-B14F-4D97-AF65-F5344CB8AC3E}">
        <p14:creationId xmlns:p14="http://schemas.microsoft.com/office/powerpoint/2010/main" val="483746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a:t>
            </a:r>
            <a:r>
              <a:rPr lang="en-GB" dirty="0" err="1" smtClean="0"/>
              <a:t>Polarstern</a:t>
            </a:r>
            <a:r>
              <a:rPr lang="en-GB" dirty="0" smtClean="0"/>
              <a:t>, which is the ship the scientists will be travelling on in June.</a:t>
            </a:r>
          </a:p>
          <a:p>
            <a:endParaRPr lang="en-GB" dirty="0" smtClean="0"/>
          </a:p>
          <a:p>
            <a:r>
              <a:rPr lang="en-GB" dirty="0" smtClean="0"/>
              <a:t>R/V stands</a:t>
            </a:r>
            <a:r>
              <a:rPr lang="en-GB" baseline="0" dirty="0" smtClean="0"/>
              <a:t> for Research Vessel.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It takes a crew of 44 people to run the ship.</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As</a:t>
            </a:r>
            <a:r>
              <a:rPr lang="en-GB" baseline="0" dirty="0" smtClean="0"/>
              <a:t> well as this, u</a:t>
            </a:r>
            <a:r>
              <a:rPr lang="en-GB" dirty="0" smtClean="0"/>
              <a:t>p to 55 scientists</a:t>
            </a:r>
            <a:r>
              <a:rPr lang="en-GB" baseline="0" dirty="0" smtClean="0"/>
              <a:t> and technicians can live and work on board.</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ship has nine science laboratories.</a:t>
            </a:r>
            <a:endParaRPr lang="en-GB" dirty="0" smtClean="0"/>
          </a:p>
          <a:p>
            <a:endParaRPr lang="en-GB" baseline="0" dirty="0" smtClean="0"/>
          </a:p>
          <a:p>
            <a:r>
              <a:rPr lang="en-GB" baseline="0" dirty="0" smtClean="0"/>
              <a:t>More about the ship:</a:t>
            </a:r>
          </a:p>
          <a:p>
            <a:r>
              <a:rPr lang="en-GB" dirty="0" smtClean="0">
                <a:hlinkClick r:id="rId3"/>
              </a:rPr>
              <a:t>https://www.awi.de/en/expedition/ships/polarstern/the-symbol-of-german-polar-research.html</a:t>
            </a:r>
            <a:r>
              <a:rPr lang="en-GB" dirty="0" smtClean="0"/>
              <a:t> </a:t>
            </a:r>
            <a:endParaRPr lang="en-GB" dirty="0"/>
          </a:p>
        </p:txBody>
      </p:sp>
      <p:sp>
        <p:nvSpPr>
          <p:cNvPr id="4" name="Slide Number Placeholder 3"/>
          <p:cNvSpPr>
            <a:spLocks noGrp="1"/>
          </p:cNvSpPr>
          <p:nvPr>
            <p:ph type="sldNum" sz="quarter" idx="10"/>
          </p:nvPr>
        </p:nvSpPr>
        <p:spPr/>
        <p:txBody>
          <a:bodyPr/>
          <a:lstStyle/>
          <a:p>
            <a:fld id="{44948B6F-FE7D-4768-8336-D70C3977AAAE}" type="slidenum">
              <a:rPr lang="en-GB" smtClean="0"/>
              <a:t>10</a:t>
            </a:fld>
            <a:endParaRPr lang="en-GB"/>
          </a:p>
        </p:txBody>
      </p:sp>
    </p:spTree>
    <p:extLst>
      <p:ext uri="{BB962C8B-B14F-4D97-AF65-F5344CB8AC3E}">
        <p14:creationId xmlns:p14="http://schemas.microsoft.com/office/powerpoint/2010/main" val="3227875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27752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solidFill>
                <a:srgbClr val="DBEEF3">
                  <a:tint val="75000"/>
                </a:srgbClr>
              </a:solidFill>
            </a:endParaRPr>
          </a:p>
        </p:txBody>
      </p:sp>
      <p:sp>
        <p:nvSpPr>
          <p:cNvPr id="6" name="Slide Number Placeholder 5"/>
          <p:cNvSpPr>
            <a:spLocks noGrp="1"/>
          </p:cNvSpPr>
          <p:nvPr>
            <p:ph type="sldNum" sz="quarter" idx="12"/>
          </p:nvPr>
        </p:nvSpPr>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3642005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solidFill>
                <a:srgbClr val="DBEEF3">
                  <a:tint val="75000"/>
                </a:srgbClr>
              </a:solidFill>
            </a:endParaRPr>
          </a:p>
        </p:txBody>
      </p:sp>
      <p:sp>
        <p:nvSpPr>
          <p:cNvPr id="6" name="Slide Number Placeholder 5"/>
          <p:cNvSpPr>
            <a:spLocks noGrp="1"/>
          </p:cNvSpPr>
          <p:nvPr>
            <p:ph type="sldNum" sz="quarter" idx="12"/>
          </p:nvPr>
        </p:nvSpPr>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2133117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69900" y="0"/>
            <a:ext cx="8204200" cy="4731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Footer Placeholder 2"/>
          <p:cNvSpPr>
            <a:spLocks noGrp="1"/>
          </p:cNvSpPr>
          <p:nvPr>
            <p:ph type="ftr" sz="quarter" idx="10"/>
          </p:nvPr>
        </p:nvSpPr>
        <p:spPr>
          <a:xfrm>
            <a:off x="5073650" y="4817269"/>
            <a:ext cx="3238500" cy="242888"/>
          </a:xfrm>
        </p:spPr>
        <p:txBody>
          <a:bodyPr/>
          <a:lstStyle>
            <a:lvl1pPr>
              <a:defRPr/>
            </a:lvl1pPr>
          </a:lstStyle>
          <a:p>
            <a:r>
              <a:rPr lang="en-US"/>
              <a:t>Insert presentation title, do not remove CSIRO from start of footerThe Centre for Australian Weather and Climate Research</a:t>
            </a:r>
            <a:r>
              <a:rPr lang="en-US" sz="800">
                <a:solidFill>
                  <a:schemeClr val="accent1"/>
                </a:solidFill>
              </a:rPr>
              <a:t> </a:t>
            </a:r>
            <a:br>
              <a:rPr lang="en-US" sz="800">
                <a:solidFill>
                  <a:schemeClr val="accent1"/>
                </a:solidFill>
              </a:rPr>
            </a:br>
            <a:r>
              <a:rPr lang="en-US" sz="800">
                <a:solidFill>
                  <a:schemeClr val="tx1"/>
                </a:solidFill>
              </a:rPr>
              <a:t>A partnership between CSIRO and the Bureau of Meteorology</a:t>
            </a:r>
          </a:p>
        </p:txBody>
      </p:sp>
      <p:sp>
        <p:nvSpPr>
          <p:cNvPr id="4" name="Date Placeholder 3"/>
          <p:cNvSpPr>
            <a:spLocks noGrp="1"/>
          </p:cNvSpPr>
          <p:nvPr>
            <p:ph type="dt" sz="half" idx="11"/>
          </p:nvPr>
        </p:nvSpPr>
        <p:spPr>
          <a:xfrm>
            <a:off x="1687514" y="4817269"/>
            <a:ext cx="719137" cy="242888"/>
          </a:xfrm>
        </p:spPr>
        <p:txBody>
          <a:bodyPr/>
          <a:lstStyle>
            <a:lvl1pPr>
              <a:defRPr/>
            </a:lvl1pPr>
          </a:lstStyle>
          <a:p>
            <a:endParaRPr lang="en-US"/>
          </a:p>
        </p:txBody>
      </p:sp>
      <p:sp>
        <p:nvSpPr>
          <p:cNvPr id="5" name="Slide Number Placeholder 4"/>
          <p:cNvSpPr>
            <a:spLocks noGrp="1"/>
          </p:cNvSpPr>
          <p:nvPr>
            <p:ph type="sldNum" sz="quarter" idx="12"/>
          </p:nvPr>
        </p:nvSpPr>
        <p:spPr>
          <a:xfrm>
            <a:off x="465139" y="4817269"/>
            <a:ext cx="719137" cy="242888"/>
          </a:xfrm>
        </p:spPr>
        <p:txBody>
          <a:bodyPr/>
          <a:lstStyle>
            <a:lvl1pPr>
              <a:defRPr/>
            </a:lvl1pPr>
          </a:lstStyle>
          <a:p>
            <a:fld id="{0D43DD81-FAEC-4383-88B8-5634B6CD5B08}" type="slidenum">
              <a:rPr lang="en-US"/>
              <a:pPr/>
              <a:t>‹#›</a:t>
            </a:fld>
            <a:endParaRPr lang="en-US"/>
          </a:p>
        </p:txBody>
      </p:sp>
    </p:spTree>
    <p:extLst>
      <p:ext uri="{BB962C8B-B14F-4D97-AF65-F5344CB8AC3E}">
        <p14:creationId xmlns:p14="http://schemas.microsoft.com/office/powerpoint/2010/main" val="3247618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DE25F8CF-355D-40FE-B9A8-CA57FAD3BE3F}" type="datetimeFigureOut">
              <a:rPr lang="en-GB" smtClean="0">
                <a:solidFill>
                  <a:srgbClr val="DBEEF3">
                    <a:tint val="75000"/>
                  </a:srgbClr>
                </a:solidFill>
              </a:rPr>
              <a:pPr/>
              <a:t>22/05/2019</a:t>
            </a:fld>
            <a:endParaRPr lang="en-GB">
              <a:solidFill>
                <a:srgbClr val="DBEEF3">
                  <a:tint val="75000"/>
                </a:srgbClr>
              </a:solidFill>
            </a:endParaRPr>
          </a:p>
        </p:txBody>
      </p:sp>
      <p:sp>
        <p:nvSpPr>
          <p:cNvPr id="5" name="Footer Placeholder 4"/>
          <p:cNvSpPr>
            <a:spLocks noGrp="1"/>
          </p:cNvSpPr>
          <p:nvPr>
            <p:ph type="ftr" sz="quarter" idx="11"/>
          </p:nvPr>
        </p:nvSpPr>
        <p:spPr/>
        <p:txBody>
          <a:bodyPr/>
          <a:lstStyle/>
          <a:p>
            <a:endParaRPr lang="en-GB">
              <a:solidFill>
                <a:srgbClr val="DBEEF3">
                  <a:tint val="75000"/>
                </a:srgbClr>
              </a:solidFill>
            </a:endParaRPr>
          </a:p>
        </p:txBody>
      </p:sp>
      <p:sp>
        <p:nvSpPr>
          <p:cNvPr id="6" name="Slide Number Placeholder 5"/>
          <p:cNvSpPr>
            <a:spLocks noGrp="1"/>
          </p:cNvSpPr>
          <p:nvPr>
            <p:ph type="sldNum" sz="quarter" idx="12"/>
          </p:nvPr>
        </p:nvSpPr>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91740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GB">
              <a:solidFill>
                <a:srgbClr val="DBEEF3">
                  <a:tint val="75000"/>
                </a:srgbClr>
              </a:solidFill>
            </a:endParaRPr>
          </a:p>
        </p:txBody>
      </p:sp>
      <p:sp>
        <p:nvSpPr>
          <p:cNvPr id="6" name="Slide Number Placeholder 5"/>
          <p:cNvSpPr>
            <a:spLocks noGrp="1"/>
          </p:cNvSpPr>
          <p:nvPr>
            <p:ph type="sldNum" sz="quarter" idx="12"/>
          </p:nvPr>
        </p:nvSpPr>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4171754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endParaRPr lang="en-GB">
              <a:solidFill>
                <a:srgbClr val="DBEEF3">
                  <a:tint val="75000"/>
                </a:srgbClr>
              </a:solidFill>
            </a:endParaRPr>
          </a:p>
        </p:txBody>
      </p:sp>
      <p:sp>
        <p:nvSpPr>
          <p:cNvPr id="7" name="Slide Number Placeholder 6"/>
          <p:cNvSpPr>
            <a:spLocks noGrp="1"/>
          </p:cNvSpPr>
          <p:nvPr>
            <p:ph type="sldNum" sz="quarter" idx="12"/>
          </p:nvPr>
        </p:nvSpPr>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2023647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endParaRPr lang="en-GB">
              <a:solidFill>
                <a:srgbClr val="DBEEF3">
                  <a:tint val="75000"/>
                </a:srgbClr>
              </a:solidFill>
            </a:endParaRPr>
          </a:p>
        </p:txBody>
      </p:sp>
      <p:sp>
        <p:nvSpPr>
          <p:cNvPr id="9" name="Slide Number Placeholder 8"/>
          <p:cNvSpPr>
            <a:spLocks noGrp="1"/>
          </p:cNvSpPr>
          <p:nvPr>
            <p:ph type="sldNum" sz="quarter" idx="12"/>
          </p:nvPr>
        </p:nvSpPr>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1611208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a:solidFill>
                <a:srgbClr val="DBEEF3">
                  <a:tint val="75000"/>
                </a:srgbClr>
              </a:solidFill>
            </a:endParaRPr>
          </a:p>
        </p:txBody>
      </p:sp>
      <p:sp>
        <p:nvSpPr>
          <p:cNvPr id="5" name="Slide Number Placeholder 4"/>
          <p:cNvSpPr>
            <a:spLocks noGrp="1"/>
          </p:cNvSpPr>
          <p:nvPr>
            <p:ph type="sldNum" sz="quarter" idx="12"/>
          </p:nvPr>
        </p:nvSpPr>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88383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solidFill>
                <a:srgbClr val="DBEEF3">
                  <a:tint val="75000"/>
                </a:srgbClr>
              </a:solidFill>
            </a:endParaRPr>
          </a:p>
        </p:txBody>
      </p:sp>
      <p:sp>
        <p:nvSpPr>
          <p:cNvPr id="4" name="Slide Number Placeholder 3"/>
          <p:cNvSpPr>
            <a:spLocks noGrp="1"/>
          </p:cNvSpPr>
          <p:nvPr>
            <p:ph type="sldNum" sz="quarter" idx="12"/>
          </p:nvPr>
        </p:nvSpPr>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325012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solidFill>
                <a:srgbClr val="DBEEF3">
                  <a:tint val="75000"/>
                </a:srgbClr>
              </a:solidFill>
            </a:endParaRPr>
          </a:p>
        </p:txBody>
      </p:sp>
      <p:sp>
        <p:nvSpPr>
          <p:cNvPr id="7" name="Slide Number Placeholder 6"/>
          <p:cNvSpPr>
            <a:spLocks noGrp="1"/>
          </p:cNvSpPr>
          <p:nvPr>
            <p:ph type="sldNum" sz="quarter" idx="12"/>
          </p:nvPr>
        </p:nvSpPr>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2027562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solidFill>
                <a:srgbClr val="DBEEF3">
                  <a:tint val="75000"/>
                </a:srgbClr>
              </a:solidFill>
            </a:endParaRPr>
          </a:p>
        </p:txBody>
      </p:sp>
      <p:sp>
        <p:nvSpPr>
          <p:cNvPr id="7" name="Slide Number Placeholder 6"/>
          <p:cNvSpPr>
            <a:spLocks noGrp="1"/>
          </p:cNvSpPr>
          <p:nvPr>
            <p:ph type="sldNum" sz="quarter" idx="12"/>
          </p:nvPr>
        </p:nvSpPr>
        <p:spPr/>
        <p:txBody>
          <a:body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spTree>
    <p:extLst>
      <p:ext uri="{BB962C8B-B14F-4D97-AF65-F5344CB8AC3E}">
        <p14:creationId xmlns:p14="http://schemas.microsoft.com/office/powerpoint/2010/main" val="89390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E25F8CF-355D-40FE-B9A8-CA57FAD3BE3F}" type="datetimeFigureOut">
              <a:rPr lang="en-GB" smtClean="0">
                <a:solidFill>
                  <a:srgbClr val="DBEEF3">
                    <a:tint val="75000"/>
                  </a:srgbClr>
                </a:solidFill>
              </a:rPr>
              <a:pPr/>
              <a:t>22/05/2019</a:t>
            </a:fld>
            <a:endParaRPr lang="en-GB">
              <a:solidFill>
                <a:srgbClr val="DBEEF3">
                  <a:tint val="75000"/>
                </a:srgb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DBEEF3">
                  <a:tint val="75000"/>
                </a:srgb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2DDE55-640B-4A92-A343-1B3CBB8DB613}" type="slidenum">
              <a:rPr lang="en-GB" smtClean="0">
                <a:solidFill>
                  <a:srgbClr val="DBEEF3">
                    <a:tint val="75000"/>
                  </a:srgbClr>
                </a:solidFill>
              </a:rPr>
              <a:pPr/>
              <a:t>‹#›</a:t>
            </a:fld>
            <a:endParaRPr lang="en-GB">
              <a:solidFill>
                <a:srgbClr val="DBEEF3">
                  <a:tint val="75000"/>
                </a:srgbClr>
              </a:solidFill>
            </a:endParaRPr>
          </a:p>
        </p:txBody>
      </p:sp>
      <p:pic>
        <p:nvPicPr>
          <p:cNvPr id="10" name="Picture 9"/>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40130" y="4598010"/>
            <a:ext cx="2806926" cy="494020"/>
          </a:xfrm>
          <a:prstGeom prst="rect">
            <a:avLst/>
          </a:prstGeom>
        </p:spPr>
      </p:pic>
    </p:spTree>
    <p:extLst>
      <p:ext uri="{BB962C8B-B14F-4D97-AF65-F5344CB8AC3E}">
        <p14:creationId xmlns:p14="http://schemas.microsoft.com/office/powerpoint/2010/main" val="1696315650"/>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ctr" defTabSz="914400" rtl="0" eaLnBrk="1" latinLnBrk="0" hangingPunct="1">
        <a:spcBef>
          <a:spcPct val="0"/>
        </a:spcBef>
        <a:buNone/>
        <a:defRPr sz="4400" b="1" i="0" kern="1200" baseline="0">
          <a:solidFill>
            <a:schemeClr val="accent5">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accent5">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accent5">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accent5">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accent5">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accent5">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WGbanFvBX3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youtube.com/watch?v=JOuJt4_TRP0" TargetMode="Externa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be\Dropbox\Media_PS120\SoNoAT logo.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76056" y="689804"/>
            <a:ext cx="3791190" cy="132371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O:\Pogo\Training and Education\NF-POGO\Shipboard Training\2019\SoNoAT\pic_SoNoAT19.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689804"/>
            <a:ext cx="4814642" cy="29982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76055" y="2235167"/>
            <a:ext cx="3791189" cy="338554"/>
          </a:xfrm>
          <a:prstGeom prst="rect">
            <a:avLst/>
          </a:prstGeom>
          <a:noFill/>
        </p:spPr>
        <p:txBody>
          <a:bodyPr wrap="square" rtlCol="0">
            <a:spAutoFit/>
          </a:bodyPr>
          <a:lstStyle/>
          <a:p>
            <a:r>
              <a:rPr lang="en-GB" sz="1600" dirty="0" smtClean="0">
                <a:solidFill>
                  <a:schemeClr val="bg1"/>
                </a:solidFill>
              </a:rPr>
              <a:t>The South-North Atlantic Training Transect</a:t>
            </a:r>
            <a:endParaRPr lang="en-GB" sz="1600" dirty="0">
              <a:solidFill>
                <a:schemeClr val="bg1"/>
              </a:solidFill>
            </a:endParaRPr>
          </a:p>
        </p:txBody>
      </p:sp>
      <p:sp>
        <p:nvSpPr>
          <p:cNvPr id="7" name="TextBox 6"/>
          <p:cNvSpPr txBox="1"/>
          <p:nvPr/>
        </p:nvSpPr>
        <p:spPr>
          <a:xfrm>
            <a:off x="5076055" y="2997582"/>
            <a:ext cx="3672408" cy="707886"/>
          </a:xfrm>
          <a:prstGeom prst="rect">
            <a:avLst/>
          </a:prstGeom>
          <a:noFill/>
        </p:spPr>
        <p:txBody>
          <a:bodyPr wrap="square" rtlCol="0">
            <a:spAutoFit/>
          </a:bodyPr>
          <a:lstStyle/>
          <a:p>
            <a:r>
              <a:rPr lang="en-GB" sz="2000" dirty="0" smtClean="0">
                <a:solidFill>
                  <a:schemeClr val="accent5">
                    <a:lumMod val="50000"/>
                  </a:schemeClr>
                </a:solidFill>
              </a:rPr>
              <a:t>A Scientific Research Expedition to observe the ocean</a:t>
            </a:r>
            <a:endParaRPr lang="en-GB" sz="2000" dirty="0">
              <a:solidFill>
                <a:schemeClr val="accent5">
                  <a:lumMod val="50000"/>
                </a:schemeClr>
              </a:solidFill>
            </a:endParaRPr>
          </a:p>
        </p:txBody>
      </p:sp>
    </p:spTree>
    <p:extLst>
      <p:ext uri="{BB962C8B-B14F-4D97-AF65-F5344CB8AC3E}">
        <p14:creationId xmlns:p14="http://schemas.microsoft.com/office/powerpoint/2010/main" val="1046272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Ship: R/V </a:t>
            </a:r>
            <a:r>
              <a:rPr lang="en-GB" dirty="0" err="1" smtClean="0"/>
              <a:t>Polarstern</a:t>
            </a:r>
            <a:endParaRPr lang="en-GB" dirty="0"/>
          </a:p>
        </p:txBody>
      </p:sp>
      <p:sp>
        <p:nvSpPr>
          <p:cNvPr id="6" name="Content Placeholder 5"/>
          <p:cNvSpPr>
            <a:spLocks noGrp="1"/>
          </p:cNvSpPr>
          <p:nvPr>
            <p:ph sz="half" idx="2"/>
          </p:nvPr>
        </p:nvSpPr>
        <p:spPr/>
        <p:txBody>
          <a:bodyPr>
            <a:normAutofit lnSpcReduction="10000"/>
          </a:bodyPr>
          <a:lstStyle/>
          <a:p>
            <a:r>
              <a:rPr lang="en-GB" dirty="0" smtClean="0"/>
              <a:t>German research ship</a:t>
            </a:r>
          </a:p>
          <a:p>
            <a:r>
              <a:rPr lang="en-GB" dirty="0" smtClean="0"/>
              <a:t>An ‘Icebreaker’ that mainly works in the ARCTIC and ANTARCTIC</a:t>
            </a:r>
          </a:p>
          <a:p>
            <a:r>
              <a:rPr lang="en-GB" dirty="0" smtClean="0"/>
              <a:t>118 metres long</a:t>
            </a:r>
          </a:p>
          <a:p>
            <a:r>
              <a:rPr lang="en-GB" dirty="0" smtClean="0"/>
              <a:t>44 crew + 55 scientists</a:t>
            </a:r>
          </a:p>
          <a:p>
            <a:r>
              <a:rPr lang="en-GB" dirty="0" smtClean="0"/>
              <a:t>2 helicopters on board</a:t>
            </a:r>
          </a:p>
          <a:p>
            <a:endParaRPr lang="en-GB" dirty="0" smtClean="0"/>
          </a:p>
          <a:p>
            <a:endParaRPr lang="en-GB" dirty="0" smtClean="0"/>
          </a:p>
          <a:p>
            <a:endParaRPr lang="en-GB"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520" y="1131590"/>
            <a:ext cx="4322506" cy="3263492"/>
          </a:xfrm>
          <a:prstGeom prst="rect">
            <a:avLst/>
          </a:prstGeom>
        </p:spPr>
      </p:pic>
    </p:spTree>
    <p:extLst>
      <p:ext uri="{BB962C8B-B14F-4D97-AF65-F5344CB8AC3E}">
        <p14:creationId xmlns:p14="http://schemas.microsoft.com/office/powerpoint/2010/main" val="2616198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one month at sea…</a:t>
            </a:r>
            <a:endParaRPr lang="en-GB" dirty="0"/>
          </a:p>
        </p:txBody>
      </p:sp>
      <p:sp>
        <p:nvSpPr>
          <p:cNvPr id="3" name="Content Placeholder 2"/>
          <p:cNvSpPr>
            <a:spLocks noGrp="1"/>
          </p:cNvSpPr>
          <p:nvPr>
            <p:ph sz="half" idx="1"/>
          </p:nvPr>
        </p:nvSpPr>
        <p:spPr>
          <a:xfrm>
            <a:off x="457200" y="1200151"/>
            <a:ext cx="4330824" cy="3394472"/>
          </a:xfrm>
        </p:spPr>
        <p:txBody>
          <a:bodyPr>
            <a:normAutofit fontScale="85000" lnSpcReduction="20000"/>
          </a:bodyPr>
          <a:lstStyle/>
          <a:p>
            <a:r>
              <a:rPr lang="en-US" dirty="0" err="1" smtClean="0"/>
              <a:t>Polarstern’s</a:t>
            </a:r>
            <a:r>
              <a:rPr lang="en-US" dirty="0" smtClean="0"/>
              <a:t> </a:t>
            </a:r>
            <a:r>
              <a:rPr lang="en-US" dirty="0"/>
              <a:t>engines and boiler </a:t>
            </a:r>
            <a:r>
              <a:rPr lang="en-US" dirty="0" smtClean="0"/>
              <a:t>burn </a:t>
            </a:r>
            <a:r>
              <a:rPr lang="en-US" dirty="0"/>
              <a:t>900 </a:t>
            </a:r>
            <a:r>
              <a:rPr lang="en-US" dirty="0" err="1"/>
              <a:t>tonnes</a:t>
            </a:r>
            <a:r>
              <a:rPr lang="en-US" dirty="0"/>
              <a:t> of diesel </a:t>
            </a:r>
            <a:r>
              <a:rPr lang="en-US" dirty="0" smtClean="0"/>
              <a:t>fuel</a:t>
            </a:r>
          </a:p>
          <a:p>
            <a:r>
              <a:rPr lang="en-US" dirty="0" smtClean="0"/>
              <a:t>The ship’s </a:t>
            </a:r>
            <a:r>
              <a:rPr lang="en-US" b="1" dirty="0"/>
              <a:t>g</a:t>
            </a:r>
            <a:r>
              <a:rPr lang="en-US" b="1" dirty="0" smtClean="0"/>
              <a:t>alley</a:t>
            </a:r>
            <a:r>
              <a:rPr lang="en-US" dirty="0" smtClean="0"/>
              <a:t> (kitchen) bakes </a:t>
            </a:r>
            <a:r>
              <a:rPr lang="en-US" dirty="0"/>
              <a:t>3,150 </a:t>
            </a:r>
            <a:r>
              <a:rPr lang="en-US" dirty="0" smtClean="0"/>
              <a:t>rolls</a:t>
            </a:r>
          </a:p>
          <a:p>
            <a:r>
              <a:rPr lang="en-US" dirty="0" smtClean="0"/>
              <a:t>In the </a:t>
            </a:r>
            <a:r>
              <a:rPr lang="en-US" b="1" dirty="0" smtClean="0"/>
              <a:t>mess hall</a:t>
            </a:r>
            <a:r>
              <a:rPr lang="en-US" dirty="0" smtClean="0"/>
              <a:t> (dining area) 3,200 </a:t>
            </a:r>
            <a:r>
              <a:rPr lang="en-US" dirty="0"/>
              <a:t>eggs, 360 </a:t>
            </a:r>
            <a:r>
              <a:rPr lang="en-US" dirty="0" err="1"/>
              <a:t>litres</a:t>
            </a:r>
            <a:r>
              <a:rPr lang="en-US" dirty="0"/>
              <a:t> of milk and 180 </a:t>
            </a:r>
            <a:r>
              <a:rPr lang="en-US" dirty="0" err="1"/>
              <a:t>litres</a:t>
            </a:r>
            <a:r>
              <a:rPr lang="en-US" dirty="0"/>
              <a:t> </a:t>
            </a:r>
            <a:r>
              <a:rPr lang="en-US" dirty="0" smtClean="0"/>
              <a:t>of fruit </a:t>
            </a:r>
            <a:r>
              <a:rPr lang="en-US" dirty="0"/>
              <a:t>juices are </a:t>
            </a:r>
            <a:r>
              <a:rPr lang="en-US" dirty="0" smtClean="0"/>
              <a:t>consumed</a:t>
            </a:r>
          </a:p>
          <a:p>
            <a:r>
              <a:rPr lang="en-US" dirty="0" smtClean="0"/>
              <a:t>The people on board use 680 </a:t>
            </a:r>
            <a:r>
              <a:rPr lang="en-US" dirty="0"/>
              <a:t>rolls of toilet </a:t>
            </a:r>
            <a:r>
              <a:rPr lang="en-US" dirty="0" smtClean="0"/>
              <a:t>paper</a:t>
            </a:r>
            <a:endParaRPr lang="en-GB" dirty="0"/>
          </a:p>
        </p:txBody>
      </p:sp>
      <p:pic>
        <p:nvPicPr>
          <p:cNvPr id="2050" name="Picture 2" descr="O:\Pogo\Training and Education\NF-POGO\Shipboard Training\2019\SoNoAT\pic_SoNoAT19_3.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967536" y="1419621"/>
            <a:ext cx="4176464" cy="239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819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will it go?</a:t>
            </a:r>
            <a:endParaRPr lang="en-GB" dirty="0"/>
          </a:p>
        </p:txBody>
      </p:sp>
      <p:sp>
        <p:nvSpPr>
          <p:cNvPr id="3" name="Content Placeholder 2"/>
          <p:cNvSpPr>
            <a:spLocks noGrp="1"/>
          </p:cNvSpPr>
          <p:nvPr>
            <p:ph idx="1"/>
          </p:nvPr>
        </p:nvSpPr>
        <p:spPr>
          <a:xfrm>
            <a:off x="457200" y="1200151"/>
            <a:ext cx="4987008" cy="3394472"/>
          </a:xfrm>
        </p:spPr>
        <p:txBody>
          <a:bodyPr>
            <a:normAutofit fontScale="92500" lnSpcReduction="10000"/>
          </a:bodyPr>
          <a:lstStyle/>
          <a:p>
            <a:r>
              <a:rPr lang="en-GB" dirty="0" smtClean="0"/>
              <a:t>Leaves: </a:t>
            </a:r>
          </a:p>
          <a:p>
            <a:pPr lvl="1"/>
            <a:r>
              <a:rPr lang="en-GB" dirty="0" smtClean="0"/>
              <a:t>Port Stanley, Falkland Islands </a:t>
            </a:r>
          </a:p>
          <a:p>
            <a:pPr lvl="1"/>
            <a:r>
              <a:rPr lang="en-GB" dirty="0" smtClean="0"/>
              <a:t>on 3 June</a:t>
            </a:r>
          </a:p>
          <a:p>
            <a:r>
              <a:rPr lang="en-GB" dirty="0" smtClean="0"/>
              <a:t>Travels north </a:t>
            </a:r>
          </a:p>
          <a:p>
            <a:r>
              <a:rPr lang="en-GB" dirty="0" smtClean="0"/>
              <a:t>Arrives:</a:t>
            </a:r>
          </a:p>
          <a:p>
            <a:pPr lvl="1"/>
            <a:r>
              <a:rPr lang="en-GB" dirty="0" smtClean="0"/>
              <a:t>Bremerhaven, Germany </a:t>
            </a:r>
          </a:p>
          <a:p>
            <a:pPr lvl="1"/>
            <a:r>
              <a:rPr lang="en-GB" dirty="0" smtClean="0"/>
              <a:t>on 29 June</a:t>
            </a:r>
          </a:p>
          <a:p>
            <a:endParaRPr lang="en-GB" dirty="0"/>
          </a:p>
        </p:txBody>
      </p:sp>
      <p:pic>
        <p:nvPicPr>
          <p:cNvPr id="307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68144" y="987575"/>
            <a:ext cx="2994770" cy="40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456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will they be studying? </a:t>
            </a:r>
            <a:endParaRPr lang="en-GB" dirty="0"/>
          </a:p>
        </p:txBody>
      </p:sp>
      <p:sp>
        <p:nvSpPr>
          <p:cNvPr id="3" name="Content Placeholder 2"/>
          <p:cNvSpPr>
            <a:spLocks noGrp="1"/>
          </p:cNvSpPr>
          <p:nvPr>
            <p:ph idx="1"/>
          </p:nvPr>
        </p:nvSpPr>
        <p:spPr>
          <a:xfrm>
            <a:off x="457200" y="1200151"/>
            <a:ext cx="5050904" cy="3394472"/>
          </a:xfrm>
        </p:spPr>
        <p:txBody>
          <a:bodyPr>
            <a:normAutofit fontScale="92500"/>
          </a:bodyPr>
          <a:lstStyle/>
          <a:p>
            <a:r>
              <a:rPr lang="en-GB" dirty="0" smtClean="0"/>
              <a:t>Water temperature and other physical properties</a:t>
            </a:r>
          </a:p>
          <a:p>
            <a:r>
              <a:rPr lang="en-GB" dirty="0" smtClean="0"/>
              <a:t>Plastics and micro-plastics</a:t>
            </a:r>
          </a:p>
          <a:p>
            <a:r>
              <a:rPr lang="en-GB" dirty="0" smtClean="0"/>
              <a:t>Phytoplankton </a:t>
            </a:r>
            <a:r>
              <a:rPr lang="en-GB" sz="2200" i="1" dirty="0" smtClean="0"/>
              <a:t>(tiny floating plants)</a:t>
            </a:r>
            <a:endParaRPr lang="en-GB" i="1" dirty="0" smtClean="0"/>
          </a:p>
          <a:p>
            <a:r>
              <a:rPr lang="en-GB" dirty="0" err="1" smtClean="0"/>
              <a:t>eDNA</a:t>
            </a:r>
            <a:r>
              <a:rPr lang="en-GB" dirty="0" smtClean="0"/>
              <a:t> </a:t>
            </a:r>
            <a:r>
              <a:rPr lang="en-GB" sz="2200" i="1" dirty="0" smtClean="0"/>
              <a:t>(environmental DNA in the water can tell us about different plants and animals)</a:t>
            </a:r>
            <a:endParaRPr lang="en-GB" sz="3000" i="1" dirty="0" smtClean="0"/>
          </a:p>
          <a:p>
            <a:endParaRPr lang="en-GB" dirty="0"/>
          </a:p>
        </p:txBody>
      </p:sp>
      <p:pic>
        <p:nvPicPr>
          <p:cNvPr id="1229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409469" y="1275606"/>
            <a:ext cx="3606878"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902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pt-PT" altLang="pt-PT" dirty="0">
                <a:solidFill>
                  <a:schemeClr val="bg1"/>
                </a:solidFill>
              </a:rPr>
              <a:t>ARGO </a:t>
            </a:r>
            <a:r>
              <a:rPr lang="pt-PT" altLang="pt-PT" dirty="0" smtClean="0">
                <a:solidFill>
                  <a:schemeClr val="bg1"/>
                </a:solidFill>
              </a:rPr>
              <a:t>floats</a:t>
            </a:r>
            <a:endParaRPr lang="en-GB" dirty="0">
              <a:solidFill>
                <a:schemeClr val="bg1"/>
              </a:solidFill>
            </a:endParaRPr>
          </a:p>
        </p:txBody>
      </p:sp>
      <p:sp>
        <p:nvSpPr>
          <p:cNvPr id="14338" name="Marcador de Posição de Conteúdo 2"/>
          <p:cNvSpPr>
            <a:spLocks noGrp="1"/>
          </p:cNvSpPr>
          <p:nvPr>
            <p:ph idx="1"/>
          </p:nvPr>
        </p:nvSpPr>
        <p:spPr>
          <a:xfrm>
            <a:off x="457200" y="1059582"/>
            <a:ext cx="7139136" cy="1525266"/>
          </a:xfrm>
        </p:spPr>
        <p:txBody>
          <a:bodyPr>
            <a:noAutofit/>
          </a:bodyPr>
          <a:lstStyle/>
          <a:p>
            <a:r>
              <a:rPr lang="pt-PT" altLang="pt-PT" sz="1400" dirty="0" smtClean="0"/>
              <a:t>The Polarstern will deploy four ARGO floats along the route</a:t>
            </a:r>
          </a:p>
          <a:p>
            <a:r>
              <a:rPr lang="pt-PT" altLang="pt-PT" sz="1400" dirty="0" smtClean="0"/>
              <a:t>These are instruments which drift with the ocean currents, taking measurements</a:t>
            </a:r>
          </a:p>
          <a:p>
            <a:r>
              <a:rPr lang="en-US" altLang="pt-PT" sz="1400" dirty="0" smtClean="0"/>
              <a:t>Automatically dive to 2000m</a:t>
            </a:r>
          </a:p>
          <a:p>
            <a:r>
              <a:rPr lang="en-US" altLang="pt-PT" sz="1400" dirty="0" smtClean="0"/>
              <a:t>Once at the surface it transmits location and recordings by satellite to Argo data centers </a:t>
            </a:r>
          </a:p>
          <a:p>
            <a:r>
              <a:rPr lang="en-US" altLang="pt-PT" sz="1400" dirty="0" smtClean="0"/>
              <a:t>Since the year 2000, over 3,700 Argo floats </a:t>
            </a:r>
            <a:r>
              <a:rPr lang="en-GB" altLang="pt-PT" sz="1400" dirty="0" smtClean="0"/>
              <a:t>have been deployed around the world</a:t>
            </a:r>
          </a:p>
          <a:p>
            <a:r>
              <a:rPr lang="en-GB" altLang="pt-PT" sz="1400" dirty="0" smtClean="0"/>
              <a:t>Watch this video to find out more: </a:t>
            </a:r>
            <a:r>
              <a:rPr lang="en-GB" sz="1400" dirty="0">
                <a:hlinkClick r:id="rId3"/>
              </a:rPr>
              <a:t>https://www.youtube.com/watch?v=WGbanFvBX38</a:t>
            </a:r>
            <a:endParaRPr lang="pt-PT" altLang="pt-PT" sz="1400" dirty="0" smtClean="0"/>
          </a:p>
        </p:txBody>
      </p:sp>
      <p:sp>
        <p:nvSpPr>
          <p:cNvPr id="14340" name="CaixaDeTexto 1"/>
          <p:cNvSpPr txBox="1">
            <a:spLocks noChangeArrowheads="1"/>
          </p:cNvSpPr>
          <p:nvPr/>
        </p:nvSpPr>
        <p:spPr bwMode="auto">
          <a:xfrm>
            <a:off x="2646327" y="4626159"/>
            <a:ext cx="10906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pt-PT" altLang="pt-PT" sz="1000" dirty="0">
                <a:solidFill>
                  <a:srgbClr val="002060"/>
                </a:solidFill>
              </a:rPr>
              <a:t>Source: GOOS</a:t>
            </a:r>
          </a:p>
        </p:txBody>
      </p:sp>
      <p:sp>
        <p:nvSpPr>
          <p:cNvPr id="14341" name="CaixaDeTexto 7"/>
          <p:cNvSpPr txBox="1">
            <a:spLocks noChangeArrowheads="1"/>
          </p:cNvSpPr>
          <p:nvPr/>
        </p:nvSpPr>
        <p:spPr bwMode="auto">
          <a:xfrm>
            <a:off x="7488237" y="2314600"/>
            <a:ext cx="15668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pt-PT" altLang="pt-PT" sz="1000">
                <a:solidFill>
                  <a:srgbClr val="002060"/>
                </a:solidFill>
              </a:rPr>
              <a:t>Source: Ifremer/ Coriolis</a:t>
            </a:r>
          </a:p>
        </p:txBody>
      </p:sp>
      <p:sp>
        <p:nvSpPr>
          <p:cNvPr id="14342" name="CaixaDeTexto 10"/>
          <p:cNvSpPr txBox="1">
            <a:spLocks noChangeArrowheads="1"/>
          </p:cNvSpPr>
          <p:nvPr/>
        </p:nvSpPr>
        <p:spPr bwMode="auto">
          <a:xfrm>
            <a:off x="6604547" y="4845809"/>
            <a:ext cx="24330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pt-PT" altLang="pt-PT" sz="1000" dirty="0">
                <a:solidFill>
                  <a:srgbClr val="002060"/>
                </a:solidFill>
              </a:rPr>
              <a:t>Source:  http://www.argo.ucsd.edu</a:t>
            </a:r>
          </a:p>
        </p:txBody>
      </p:sp>
      <p:pic>
        <p:nvPicPr>
          <p:cNvPr id="14343" name="Imagem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1883" y="2761741"/>
            <a:ext cx="3215057" cy="181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Imagem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42213" y="771550"/>
            <a:ext cx="1495425" cy="155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483103" y="2737128"/>
            <a:ext cx="4608511" cy="213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063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The CTD Rosette</a:t>
            </a:r>
            <a:endParaRPr lang="en-GB" dirty="0"/>
          </a:p>
        </p:txBody>
      </p:sp>
      <p:sp>
        <p:nvSpPr>
          <p:cNvPr id="11266" name="Marcador de Posição de Conteúdo 2"/>
          <p:cNvSpPr>
            <a:spLocks noGrp="1"/>
          </p:cNvSpPr>
          <p:nvPr>
            <p:ph idx="1"/>
          </p:nvPr>
        </p:nvSpPr>
        <p:spPr>
          <a:xfrm>
            <a:off x="457200" y="1200151"/>
            <a:ext cx="4330824" cy="3394472"/>
          </a:xfrm>
        </p:spPr>
        <p:txBody>
          <a:bodyPr>
            <a:normAutofit fontScale="85000" lnSpcReduction="20000"/>
          </a:bodyPr>
          <a:lstStyle/>
          <a:p>
            <a:pPr marL="0" indent="0" eaLnBrk="1" hangingPunct="1">
              <a:lnSpc>
                <a:spcPct val="100000"/>
              </a:lnSpc>
              <a:spcAft>
                <a:spcPts val="1200"/>
              </a:spcAft>
              <a:buFont typeface="Arial" charset="0"/>
              <a:buNone/>
            </a:pPr>
            <a:r>
              <a:rPr lang="pt-PT" altLang="pt-PT" sz="2000" dirty="0" smtClean="0">
                <a:solidFill>
                  <a:srgbClr val="002060"/>
                </a:solidFill>
              </a:rPr>
              <a:t>At points along the route, the ship will stop, and a CTD instrument will be lowered into the water.</a:t>
            </a:r>
          </a:p>
          <a:p>
            <a:pPr marL="0" indent="0">
              <a:spcAft>
                <a:spcPts val="1200"/>
              </a:spcAft>
              <a:buNone/>
            </a:pPr>
            <a:r>
              <a:rPr lang="pt-PT" altLang="pt-PT" sz="2000" dirty="0">
                <a:solidFill>
                  <a:srgbClr val="002060"/>
                </a:solidFill>
              </a:rPr>
              <a:t>CTD stands for Conductivity, </a:t>
            </a:r>
            <a:r>
              <a:rPr lang="pt-PT" altLang="pt-PT" sz="2000" dirty="0" smtClean="0">
                <a:solidFill>
                  <a:srgbClr val="002060"/>
                </a:solidFill>
              </a:rPr>
              <a:t>Temperature</a:t>
            </a:r>
            <a:r>
              <a:rPr lang="pt-PT" altLang="pt-PT" sz="2000" dirty="0">
                <a:solidFill>
                  <a:srgbClr val="002060"/>
                </a:solidFill>
              </a:rPr>
              <a:t>, </a:t>
            </a:r>
            <a:r>
              <a:rPr lang="pt-PT" altLang="pt-PT" sz="2000" dirty="0" smtClean="0">
                <a:solidFill>
                  <a:srgbClr val="002060"/>
                </a:solidFill>
              </a:rPr>
              <a:t>and Depth</a:t>
            </a:r>
          </a:p>
          <a:p>
            <a:pPr marL="0" indent="0" eaLnBrk="1" hangingPunct="1">
              <a:lnSpc>
                <a:spcPct val="100000"/>
              </a:lnSpc>
              <a:spcAft>
                <a:spcPts val="1200"/>
              </a:spcAft>
              <a:buFont typeface="Arial" charset="0"/>
              <a:buNone/>
            </a:pPr>
            <a:r>
              <a:rPr lang="pt-PT" altLang="pt-PT" sz="2000" dirty="0" smtClean="0">
                <a:solidFill>
                  <a:srgbClr val="002060"/>
                </a:solidFill>
              </a:rPr>
              <a:t>It has severals bottles to collect water samples at different depths as it descends.</a:t>
            </a:r>
          </a:p>
          <a:p>
            <a:pPr marL="0" indent="0" eaLnBrk="1" hangingPunct="1">
              <a:lnSpc>
                <a:spcPct val="100000"/>
              </a:lnSpc>
              <a:spcAft>
                <a:spcPts val="1200"/>
              </a:spcAft>
              <a:buFont typeface="Arial" charset="0"/>
              <a:buNone/>
            </a:pPr>
            <a:r>
              <a:rPr lang="pt-PT" altLang="pt-PT" sz="2000" dirty="0" smtClean="0">
                <a:solidFill>
                  <a:srgbClr val="002060"/>
                </a:solidFill>
              </a:rPr>
              <a:t>It can take several hours to reach the deepest parts of the Atlantic and return to the surface.</a:t>
            </a:r>
          </a:p>
          <a:p>
            <a:pPr marL="0" indent="0" eaLnBrk="1" hangingPunct="1">
              <a:lnSpc>
                <a:spcPct val="100000"/>
              </a:lnSpc>
              <a:spcAft>
                <a:spcPts val="1200"/>
              </a:spcAft>
              <a:buFont typeface="Arial" charset="0"/>
              <a:buNone/>
            </a:pPr>
            <a:r>
              <a:rPr lang="pt-PT" altLang="pt-PT" sz="2000" dirty="0" smtClean="0">
                <a:solidFill>
                  <a:srgbClr val="002060"/>
                </a:solidFill>
              </a:rPr>
              <a:t>Your school’s decorated cups will be attached to the CTD, and sent 4000 metres down!</a:t>
            </a:r>
          </a:p>
          <a:p>
            <a:pPr marL="0" indent="0" eaLnBrk="1" hangingPunct="1">
              <a:lnSpc>
                <a:spcPct val="100000"/>
              </a:lnSpc>
              <a:spcAft>
                <a:spcPts val="1200"/>
              </a:spcAft>
              <a:buFont typeface="Arial" charset="0"/>
              <a:buNone/>
            </a:pPr>
            <a:endParaRPr lang="pt-PT" altLang="pt-PT" sz="2000" dirty="0" smtClean="0">
              <a:solidFill>
                <a:srgbClr val="002060"/>
              </a:solidFill>
            </a:endParaRPr>
          </a:p>
          <a:p>
            <a:pPr marL="0" indent="0" eaLnBrk="1" hangingPunct="1">
              <a:lnSpc>
                <a:spcPct val="100000"/>
              </a:lnSpc>
              <a:spcAft>
                <a:spcPts val="1200"/>
              </a:spcAft>
              <a:buFont typeface="Arial" charset="0"/>
              <a:buNone/>
            </a:pPr>
            <a:endParaRPr lang="pt-PT" altLang="pt-PT" dirty="0" smtClean="0">
              <a:solidFill>
                <a:srgbClr val="002060"/>
              </a:solidFill>
            </a:endParaRPr>
          </a:p>
        </p:txBody>
      </p:sp>
      <p:pic>
        <p:nvPicPr>
          <p:cNvPr id="11268" name="Picture 3" descr="C:\Users\Phytoclima\Dropbox\access operational oceanographic data from a server\roset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8064" y="1131590"/>
            <a:ext cx="2757304" cy="27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O:\Pogo\Training and Education\NF-POGO\Shipboard Training\2019\SoNoAT\Schools Partnership\cups3_edi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92280" y="3003798"/>
            <a:ext cx="1436862" cy="14368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27984" y="4446280"/>
            <a:ext cx="4464496" cy="861774"/>
          </a:xfrm>
          <a:prstGeom prst="rect">
            <a:avLst/>
          </a:prstGeom>
          <a:noFill/>
        </p:spPr>
        <p:txBody>
          <a:bodyPr wrap="square" rtlCol="0">
            <a:spAutoFit/>
          </a:bodyPr>
          <a:lstStyle/>
          <a:p>
            <a:r>
              <a:rPr lang="en-GB" sz="1600" dirty="0" smtClean="0">
                <a:solidFill>
                  <a:schemeClr val="bg1"/>
                </a:solidFill>
              </a:rPr>
              <a:t>Animation of how a CTD works: </a:t>
            </a:r>
            <a:r>
              <a:rPr lang="en-GB" sz="1600" dirty="0">
                <a:solidFill>
                  <a:schemeClr val="bg1"/>
                </a:solidFill>
                <a:hlinkClick r:id="rId5"/>
              </a:rPr>
              <a:t>https://www.youtube.com/watch?v=JOuJt4_TRP0</a:t>
            </a:r>
            <a:endParaRPr lang="en-US" altLang="pt-PT" sz="1600" dirty="0">
              <a:solidFill>
                <a:schemeClr val="bg1"/>
              </a:solidFill>
            </a:endParaRPr>
          </a:p>
          <a:p>
            <a:endParaRPr lang="en-GB" dirty="0"/>
          </a:p>
        </p:txBody>
      </p:sp>
    </p:spTree>
    <p:extLst>
      <p:ext uri="{BB962C8B-B14F-4D97-AF65-F5344CB8AC3E}">
        <p14:creationId xmlns:p14="http://schemas.microsoft.com/office/powerpoint/2010/main" val="3117257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deep is 4000m?</a:t>
            </a:r>
            <a:endParaRPr lang="en-GB" dirty="0"/>
          </a:p>
        </p:txBody>
      </p:sp>
      <p:sp>
        <p:nvSpPr>
          <p:cNvPr id="3" name="Content Placeholder 2"/>
          <p:cNvSpPr>
            <a:spLocks noGrp="1"/>
          </p:cNvSpPr>
          <p:nvPr>
            <p:ph idx="1"/>
          </p:nvPr>
        </p:nvSpPr>
        <p:spPr/>
        <p:txBody>
          <a:bodyPr/>
          <a:lstStyle/>
          <a:p>
            <a:r>
              <a:rPr lang="en-GB" dirty="0" smtClean="0"/>
              <a:t>4000m is very deep.</a:t>
            </a:r>
          </a:p>
          <a:p>
            <a:r>
              <a:rPr lang="en-GB" dirty="0" smtClean="0"/>
              <a:t>How long would it take you to walk 4000m – or 4 km - on foot? </a:t>
            </a:r>
          </a:p>
          <a:p>
            <a:r>
              <a:rPr lang="en-GB" dirty="0" smtClean="0"/>
              <a:t>If all the children in your class stood on each other’s shoulders, how many classes would it take to reach 4000m?</a:t>
            </a:r>
          </a:p>
          <a:p>
            <a:endParaRPr lang="en-GB" dirty="0"/>
          </a:p>
        </p:txBody>
      </p:sp>
    </p:spTree>
    <p:extLst>
      <p:ext uri="{BB962C8B-B14F-4D97-AF65-F5344CB8AC3E}">
        <p14:creationId xmlns:p14="http://schemas.microsoft.com/office/powerpoint/2010/main" val="410603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are the scientists?</a:t>
            </a:r>
            <a:endParaRPr lang="en-GB" dirty="0"/>
          </a:p>
        </p:txBody>
      </p:sp>
      <p:pic>
        <p:nvPicPr>
          <p:cNvPr id="921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95536" y="1028700"/>
            <a:ext cx="288032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217584" y="1028700"/>
            <a:ext cx="2506687"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19872" y="1013078"/>
            <a:ext cx="2677900" cy="163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419872" y="2643758"/>
            <a:ext cx="2573262" cy="2123658"/>
          </a:xfrm>
          <a:prstGeom prst="rect">
            <a:avLst/>
          </a:prstGeom>
          <a:noFill/>
        </p:spPr>
        <p:txBody>
          <a:bodyPr wrap="square" rtlCol="0">
            <a:spAutoFit/>
          </a:bodyPr>
          <a:lstStyle/>
          <a:p>
            <a:r>
              <a:rPr lang="en-GB" dirty="0" smtClean="0">
                <a:solidFill>
                  <a:schemeClr val="bg1"/>
                </a:solidFill>
              </a:rPr>
              <a:t>25 students; 15 teachers</a:t>
            </a:r>
          </a:p>
          <a:p>
            <a:r>
              <a:rPr lang="en-GB" dirty="0" smtClean="0">
                <a:solidFill>
                  <a:schemeClr val="bg1"/>
                </a:solidFill>
              </a:rPr>
              <a:t>26 Countries represented</a:t>
            </a:r>
          </a:p>
          <a:p>
            <a:r>
              <a:rPr lang="en-GB" sz="1200" dirty="0" smtClean="0">
                <a:solidFill>
                  <a:schemeClr val="bg1"/>
                </a:solidFill>
              </a:rPr>
              <a:t>Argentina</a:t>
            </a:r>
            <a:r>
              <a:rPr lang="en-GB" sz="1200" dirty="0">
                <a:solidFill>
                  <a:schemeClr val="bg1"/>
                </a:solidFill>
              </a:rPr>
              <a:t>, Bangladesh, Brazil, Chile, Colombia, Croatia, Cuba, Germany, Ghana, Greece, India, Ireland, Israel, Kenya, Madagascar, Mauritius, Mexico, New Zealand, Palestine, Philippines, Portugal, Senegal, South Africa, Tanzania, Trinidad &amp; Tobago, and the USA</a:t>
            </a:r>
          </a:p>
        </p:txBody>
      </p:sp>
    </p:spTree>
    <p:extLst>
      <p:ext uri="{BB962C8B-B14F-4D97-AF65-F5344CB8AC3E}">
        <p14:creationId xmlns:p14="http://schemas.microsoft.com/office/powerpoint/2010/main" val="3398425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will you ask?</a:t>
            </a:r>
            <a:endParaRPr lang="en-GB" dirty="0"/>
          </a:p>
        </p:txBody>
      </p:sp>
      <p:sp>
        <p:nvSpPr>
          <p:cNvPr id="3" name="Content Placeholder 2"/>
          <p:cNvSpPr>
            <a:spLocks noGrp="1"/>
          </p:cNvSpPr>
          <p:nvPr>
            <p:ph idx="1"/>
          </p:nvPr>
        </p:nvSpPr>
        <p:spPr/>
        <p:txBody>
          <a:bodyPr>
            <a:normAutofit fontScale="85000" lnSpcReduction="10000"/>
          </a:bodyPr>
          <a:lstStyle/>
          <a:p>
            <a:r>
              <a:rPr lang="en-US" dirty="0" smtClean="0"/>
              <a:t>Why </a:t>
            </a:r>
            <a:r>
              <a:rPr lang="en-US" dirty="0"/>
              <a:t>do we need to measure </a:t>
            </a:r>
            <a:r>
              <a:rPr lang="en-US" dirty="0" smtClean="0"/>
              <a:t>the ocean’s </a:t>
            </a:r>
            <a:r>
              <a:rPr lang="en-US" dirty="0"/>
              <a:t>temperature?</a:t>
            </a:r>
          </a:p>
          <a:p>
            <a:r>
              <a:rPr lang="en-US" dirty="0" smtClean="0"/>
              <a:t>What </a:t>
            </a:r>
            <a:r>
              <a:rPr lang="en-US" dirty="0"/>
              <a:t>are phytoplankton and why they are important?</a:t>
            </a:r>
          </a:p>
          <a:p>
            <a:r>
              <a:rPr lang="en-US" dirty="0" smtClean="0"/>
              <a:t>Why </a:t>
            </a:r>
            <a:r>
              <a:rPr lang="en-US" dirty="0"/>
              <a:t>are the oceans salty?</a:t>
            </a:r>
          </a:p>
          <a:p>
            <a:r>
              <a:rPr lang="en-US" dirty="0" smtClean="0"/>
              <a:t>Why </a:t>
            </a:r>
            <a:r>
              <a:rPr lang="en-US" dirty="0"/>
              <a:t>do we need to protect the ocean?</a:t>
            </a:r>
          </a:p>
          <a:p>
            <a:r>
              <a:rPr lang="en-US" dirty="0" smtClean="0"/>
              <a:t>What’s </a:t>
            </a:r>
            <a:r>
              <a:rPr lang="en-US" dirty="0"/>
              <a:t>the best thing I could do to help the climate</a:t>
            </a:r>
            <a:r>
              <a:rPr lang="en-US" dirty="0" smtClean="0"/>
              <a:t>?</a:t>
            </a:r>
          </a:p>
          <a:p>
            <a:r>
              <a:rPr lang="en-US" dirty="0" smtClean="0"/>
              <a:t>What is life like on board the ship?</a:t>
            </a:r>
            <a:endParaRPr lang="en-US" dirty="0"/>
          </a:p>
        </p:txBody>
      </p:sp>
    </p:spTree>
    <p:extLst>
      <p:ext uri="{BB962C8B-B14F-4D97-AF65-F5344CB8AC3E}">
        <p14:creationId xmlns:p14="http://schemas.microsoft.com/office/powerpoint/2010/main" val="31324422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People you might speak to:</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421010424"/>
              </p:ext>
            </p:extLst>
          </p:nvPr>
        </p:nvGraphicFramePr>
        <p:xfrm>
          <a:off x="457200" y="1200150"/>
          <a:ext cx="8219256"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1518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GB" sz="4000" dirty="0"/>
              <a:t>Some Facts and Figures about the </a:t>
            </a:r>
            <a:r>
              <a:rPr lang="en-GB" sz="4000" dirty="0" smtClean="0"/>
              <a:t>Ocean</a:t>
            </a:r>
            <a:endParaRPr lang="en-GB" dirty="0"/>
          </a:p>
        </p:txBody>
      </p:sp>
      <p:sp>
        <p:nvSpPr>
          <p:cNvPr id="2" name="Content Placeholder 1"/>
          <p:cNvSpPr>
            <a:spLocks noGrp="1"/>
          </p:cNvSpPr>
          <p:nvPr>
            <p:ph idx="1"/>
          </p:nvPr>
        </p:nvSpPr>
        <p:spPr>
          <a:xfrm>
            <a:off x="1979712" y="1200151"/>
            <a:ext cx="6707088" cy="3394472"/>
          </a:xfrm>
        </p:spPr>
        <p:txBody>
          <a:bodyPr>
            <a:normAutofit fontScale="92500" lnSpcReduction="20000"/>
          </a:bodyPr>
          <a:lstStyle/>
          <a:p>
            <a:r>
              <a:rPr lang="en-GB" dirty="0" smtClean="0"/>
              <a:t>The ocean covers 70% of the surface of the Earth</a:t>
            </a:r>
          </a:p>
          <a:p>
            <a:endParaRPr lang="en-GB" dirty="0" smtClean="0"/>
          </a:p>
          <a:p>
            <a:r>
              <a:rPr lang="en-GB" dirty="0" smtClean="0"/>
              <a:t>The ocean represents over 90% of the Earth’s biosphere </a:t>
            </a:r>
          </a:p>
          <a:p>
            <a:endParaRPr lang="en-GB" dirty="0" smtClean="0"/>
          </a:p>
          <a:p>
            <a:r>
              <a:rPr lang="en-GB" b="1" dirty="0" smtClean="0"/>
              <a:t>Phytoplankton</a:t>
            </a:r>
            <a:r>
              <a:rPr lang="en-GB" dirty="0" smtClean="0"/>
              <a:t> in the ocean produce as much oxygen as land plants</a:t>
            </a:r>
            <a:endParaRPr lang="fr-FR"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262" y="1110351"/>
            <a:ext cx="1440160" cy="1080120"/>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5262" y="2283718"/>
            <a:ext cx="1440160" cy="1064619"/>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5262" y="3507854"/>
            <a:ext cx="1440160" cy="1034390"/>
          </a:xfrm>
          <a:prstGeom prst="rect">
            <a:avLst/>
          </a:prstGeom>
        </p:spPr>
      </p:pic>
    </p:spTree>
    <p:extLst>
      <p:ext uri="{BB962C8B-B14F-4D97-AF65-F5344CB8AC3E}">
        <p14:creationId xmlns:p14="http://schemas.microsoft.com/office/powerpoint/2010/main" val="1405227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126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25760" y="91377"/>
            <a:ext cx="8892480" cy="4960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196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35100" y="795207"/>
            <a:ext cx="6273800" cy="4314825"/>
          </a:xfrm>
          <a:prstGeom prst="rect">
            <a:avLst/>
          </a:prstGeom>
        </p:spPr>
      </p:pic>
      <p:sp>
        <p:nvSpPr>
          <p:cNvPr id="4" name="TextBox 3"/>
          <p:cNvSpPr txBox="1"/>
          <p:nvPr/>
        </p:nvSpPr>
        <p:spPr>
          <a:xfrm>
            <a:off x="1115616" y="465516"/>
            <a:ext cx="6840760" cy="461665"/>
          </a:xfrm>
          <a:prstGeom prst="rect">
            <a:avLst/>
          </a:prstGeom>
          <a:noFill/>
        </p:spPr>
        <p:txBody>
          <a:bodyPr wrap="square" rtlCol="0">
            <a:spAutoFit/>
          </a:bodyPr>
          <a:lstStyle/>
          <a:p>
            <a:pPr algn="ctr"/>
            <a:r>
              <a:rPr lang="en-GB" sz="2400" b="1" dirty="0" smtClean="0">
                <a:solidFill>
                  <a:schemeClr val="accent5"/>
                </a:solidFill>
              </a:rPr>
              <a:t>The importance of phytoplankton</a:t>
            </a:r>
            <a:endParaRPr lang="fr-FR" sz="2400" b="1" dirty="0">
              <a:solidFill>
                <a:schemeClr val="accent5"/>
              </a:solidFill>
            </a:endParaRPr>
          </a:p>
        </p:txBody>
      </p:sp>
      <p:sp>
        <p:nvSpPr>
          <p:cNvPr id="3" name="TextBox 2"/>
          <p:cNvSpPr txBox="1"/>
          <p:nvPr/>
        </p:nvSpPr>
        <p:spPr>
          <a:xfrm>
            <a:off x="1984355" y="2733768"/>
            <a:ext cx="1378904" cy="307777"/>
          </a:xfrm>
          <a:prstGeom prst="rect">
            <a:avLst/>
          </a:prstGeom>
          <a:solidFill>
            <a:schemeClr val="accent5">
              <a:lumMod val="40000"/>
              <a:lumOff val="60000"/>
            </a:schemeClr>
          </a:solidFill>
        </p:spPr>
        <p:txBody>
          <a:bodyPr wrap="none" rtlCol="0">
            <a:spAutoFit/>
          </a:bodyPr>
          <a:lstStyle/>
          <a:p>
            <a:r>
              <a:rPr lang="en-GB" sz="1400" dirty="0" smtClean="0">
                <a:latin typeface="Arial" panose="020B0604020202020204" pitchFamily="34" charset="0"/>
                <a:cs typeface="Arial" panose="020B0604020202020204" pitchFamily="34" charset="0"/>
              </a:rPr>
              <a:t>photosynthesis</a:t>
            </a:r>
            <a:endParaRPr lang="fr-FR" sz="1400" dirty="0">
              <a:latin typeface="Arial" panose="020B0604020202020204" pitchFamily="34" charset="0"/>
              <a:cs typeface="Arial" panose="020B0604020202020204" pitchFamily="34" charset="0"/>
            </a:endParaRPr>
          </a:p>
        </p:txBody>
      </p:sp>
      <p:sp>
        <p:nvSpPr>
          <p:cNvPr id="6" name="TextBox 5"/>
          <p:cNvSpPr txBox="1"/>
          <p:nvPr/>
        </p:nvSpPr>
        <p:spPr>
          <a:xfrm>
            <a:off x="1984355" y="3057804"/>
            <a:ext cx="1378905" cy="523220"/>
          </a:xfrm>
          <a:prstGeom prst="rect">
            <a:avLst/>
          </a:prstGeom>
          <a:solidFill>
            <a:schemeClr val="accent5">
              <a:lumMod val="40000"/>
              <a:lumOff val="60000"/>
            </a:schemeClr>
          </a:solidFill>
        </p:spPr>
        <p:txBody>
          <a:bodyPr wrap="square" rtlCol="0">
            <a:spAutoFit/>
          </a:bodyPr>
          <a:lstStyle/>
          <a:p>
            <a:pPr algn="ctr"/>
            <a:r>
              <a:rPr lang="en-GB" sz="1400" dirty="0" err="1">
                <a:latin typeface="Arial" panose="020B0604020202020204" pitchFamily="34" charset="0"/>
                <a:cs typeface="Arial" panose="020B0604020202020204" pitchFamily="34" charset="0"/>
              </a:rPr>
              <a:t>r</a:t>
            </a:r>
            <a:r>
              <a:rPr lang="en-GB" sz="1400" dirty="0" err="1" smtClean="0">
                <a:latin typeface="Arial" panose="020B0604020202020204" pitchFamily="34" charset="0"/>
                <a:cs typeface="Arial" panose="020B0604020202020204" pitchFamily="34" charset="0"/>
              </a:rPr>
              <a:t>esuspension</a:t>
            </a:r>
            <a:r>
              <a:rPr lang="en-GB" sz="1400" dirty="0" smtClean="0">
                <a:latin typeface="Arial" panose="020B0604020202020204" pitchFamily="34" charset="0"/>
                <a:cs typeface="Arial" panose="020B0604020202020204" pitchFamily="34" charset="0"/>
              </a:rPr>
              <a:t> of nutrients</a:t>
            </a:r>
            <a:endParaRPr lang="fr-FR" sz="1400" dirty="0">
              <a:latin typeface="Arial" panose="020B0604020202020204" pitchFamily="34" charset="0"/>
              <a:cs typeface="Arial" panose="020B0604020202020204" pitchFamily="34" charset="0"/>
            </a:endParaRPr>
          </a:p>
        </p:txBody>
      </p:sp>
      <p:sp>
        <p:nvSpPr>
          <p:cNvPr id="7" name="TextBox 6"/>
          <p:cNvSpPr txBox="1"/>
          <p:nvPr/>
        </p:nvSpPr>
        <p:spPr>
          <a:xfrm>
            <a:off x="3635897" y="3313026"/>
            <a:ext cx="1378905" cy="307777"/>
          </a:xfrm>
          <a:prstGeom prst="rect">
            <a:avLst/>
          </a:prstGeom>
          <a:solidFill>
            <a:schemeClr val="accent5">
              <a:lumMod val="40000"/>
              <a:lumOff val="60000"/>
            </a:schemeClr>
          </a:solidFill>
        </p:spPr>
        <p:txBody>
          <a:bodyPr wrap="square" rtlCol="0">
            <a:spAutoFit/>
          </a:bodyPr>
          <a:lstStyle/>
          <a:p>
            <a:pPr algn="ctr"/>
            <a:r>
              <a:rPr lang="en-GB" sz="1400" dirty="0" smtClean="0">
                <a:latin typeface="Arial" panose="020B0604020202020204" pitchFamily="34" charset="0"/>
                <a:cs typeface="Arial" panose="020B0604020202020204" pitchFamily="34" charset="0"/>
              </a:rPr>
              <a:t>sedimentation</a:t>
            </a:r>
            <a:endParaRPr lang="fr-FR" sz="1400" dirty="0">
              <a:latin typeface="Arial" panose="020B0604020202020204" pitchFamily="34" charset="0"/>
              <a:cs typeface="Arial" panose="020B0604020202020204" pitchFamily="34" charset="0"/>
            </a:endParaRPr>
          </a:p>
        </p:txBody>
      </p:sp>
      <p:sp>
        <p:nvSpPr>
          <p:cNvPr id="8" name="TextBox 7"/>
          <p:cNvSpPr txBox="1"/>
          <p:nvPr/>
        </p:nvSpPr>
        <p:spPr>
          <a:xfrm>
            <a:off x="3347865" y="1908870"/>
            <a:ext cx="1378905" cy="307777"/>
          </a:xfrm>
          <a:prstGeom prst="rect">
            <a:avLst/>
          </a:prstGeom>
          <a:solidFill>
            <a:schemeClr val="accent5">
              <a:lumMod val="40000"/>
              <a:lumOff val="60000"/>
            </a:schemeClr>
          </a:solidFill>
        </p:spPr>
        <p:txBody>
          <a:bodyPr wrap="square" rtlCol="0">
            <a:spAutoFit/>
          </a:bodyPr>
          <a:lstStyle/>
          <a:p>
            <a:pPr algn="ctr"/>
            <a:r>
              <a:rPr lang="en-GB" sz="1400" dirty="0" smtClean="0">
                <a:latin typeface="Arial" panose="020B0604020202020204" pitchFamily="34" charset="0"/>
                <a:cs typeface="Arial" panose="020B0604020202020204" pitchFamily="34" charset="0"/>
              </a:rPr>
              <a:t>phytoplankton</a:t>
            </a:r>
            <a:endParaRPr lang="fr-FR" sz="1400" dirty="0">
              <a:latin typeface="Arial" panose="020B0604020202020204" pitchFamily="34" charset="0"/>
              <a:cs typeface="Arial" panose="020B0604020202020204" pitchFamily="34" charset="0"/>
            </a:endParaRPr>
          </a:p>
        </p:txBody>
      </p:sp>
      <p:sp>
        <p:nvSpPr>
          <p:cNvPr id="9" name="TextBox 8"/>
          <p:cNvSpPr txBox="1"/>
          <p:nvPr/>
        </p:nvSpPr>
        <p:spPr>
          <a:xfrm>
            <a:off x="5508105" y="2448930"/>
            <a:ext cx="1162881" cy="307777"/>
          </a:xfrm>
          <a:prstGeom prst="rect">
            <a:avLst/>
          </a:prstGeom>
          <a:solidFill>
            <a:schemeClr val="accent5">
              <a:lumMod val="40000"/>
              <a:lumOff val="60000"/>
            </a:schemeClr>
          </a:solidFill>
        </p:spPr>
        <p:txBody>
          <a:bodyPr wrap="square" rtlCol="0">
            <a:spAutoFit/>
          </a:bodyPr>
          <a:lstStyle/>
          <a:p>
            <a:pPr algn="ctr"/>
            <a:r>
              <a:rPr lang="en-GB" sz="1400" dirty="0" smtClean="0">
                <a:latin typeface="Arial" panose="020B0604020202020204" pitchFamily="34" charset="0"/>
                <a:cs typeface="Arial" panose="020B0604020202020204" pitchFamily="34" charset="0"/>
              </a:rPr>
              <a:t>zooplankton</a:t>
            </a:r>
            <a:endParaRPr lang="fr-FR" sz="1400" dirty="0">
              <a:latin typeface="Arial" panose="020B0604020202020204" pitchFamily="34" charset="0"/>
              <a:cs typeface="Arial" panose="020B0604020202020204" pitchFamily="34" charset="0"/>
            </a:endParaRPr>
          </a:p>
        </p:txBody>
      </p:sp>
      <p:sp>
        <p:nvSpPr>
          <p:cNvPr id="10" name="TextBox 9"/>
          <p:cNvSpPr txBox="1"/>
          <p:nvPr/>
        </p:nvSpPr>
        <p:spPr>
          <a:xfrm>
            <a:off x="3769160" y="4663176"/>
            <a:ext cx="1594929" cy="307777"/>
          </a:xfrm>
          <a:prstGeom prst="rect">
            <a:avLst/>
          </a:prstGeom>
          <a:solidFill>
            <a:schemeClr val="accent5">
              <a:lumMod val="40000"/>
              <a:lumOff val="60000"/>
            </a:schemeClr>
          </a:solidFill>
        </p:spPr>
        <p:txBody>
          <a:bodyPr wrap="square" rtlCol="0">
            <a:spAutoFit/>
          </a:bodyPr>
          <a:lstStyle/>
          <a:p>
            <a:pPr algn="ctr"/>
            <a:r>
              <a:rPr lang="en-GB" sz="1400" dirty="0" smtClean="0">
                <a:latin typeface="Arial" panose="020B0604020202020204" pitchFamily="34" charset="0"/>
                <a:cs typeface="Arial" panose="020B0604020202020204" pitchFamily="34" charset="0"/>
              </a:rPr>
              <a:t>Organic deposits</a:t>
            </a:r>
            <a:endParaRPr lang="fr-F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7193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fbe\Desktop\bg image.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341"/>
          <a:stretch/>
        </p:blipFill>
        <p:spPr bwMode="auto">
          <a:xfrm>
            <a:off x="4956700" y="0"/>
            <a:ext cx="4232437" cy="5153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GB" dirty="0" smtClean="0"/>
              <a:t>WHY do we need to </a:t>
            </a:r>
            <a:br>
              <a:rPr lang="en-GB" dirty="0" smtClean="0"/>
            </a:br>
            <a:r>
              <a:rPr lang="en-GB" dirty="0" smtClean="0"/>
              <a:t>observe the ocean?</a:t>
            </a:r>
            <a:endParaRPr lang="en-GB" dirty="0"/>
          </a:p>
        </p:txBody>
      </p:sp>
      <p:sp>
        <p:nvSpPr>
          <p:cNvPr id="3" name="Content Placeholder 2"/>
          <p:cNvSpPr>
            <a:spLocks noGrp="1"/>
          </p:cNvSpPr>
          <p:nvPr>
            <p:ph idx="1"/>
          </p:nvPr>
        </p:nvSpPr>
        <p:spPr>
          <a:xfrm>
            <a:off x="457200" y="1563637"/>
            <a:ext cx="4186808" cy="3030985"/>
          </a:xfrm>
        </p:spPr>
        <p:txBody>
          <a:bodyPr>
            <a:noAutofit/>
          </a:bodyPr>
          <a:lstStyle/>
          <a:p>
            <a:r>
              <a:rPr lang="en-GB" sz="2400" dirty="0" smtClean="0"/>
              <a:t>Predict the weather</a:t>
            </a:r>
          </a:p>
          <a:p>
            <a:r>
              <a:rPr lang="en-GB" sz="2400" dirty="0" smtClean="0"/>
              <a:t>Understand the changing climate</a:t>
            </a:r>
          </a:p>
          <a:p>
            <a:r>
              <a:rPr lang="en-GB" sz="2400" dirty="0" smtClean="0"/>
              <a:t>Monitor pollution</a:t>
            </a:r>
          </a:p>
          <a:p>
            <a:r>
              <a:rPr lang="en-GB" sz="2400" dirty="0" smtClean="0"/>
              <a:t>Use the ocean’s resources responsibly</a:t>
            </a:r>
          </a:p>
          <a:p>
            <a:r>
              <a:rPr lang="en-GB" sz="2400" dirty="0" smtClean="0"/>
              <a:t>Monitor blooms</a:t>
            </a:r>
            <a:endParaRPr lang="en-GB" sz="2400" dirty="0"/>
          </a:p>
        </p:txBody>
      </p:sp>
    </p:spTree>
    <p:extLst>
      <p:ext uri="{BB962C8B-B14F-4D97-AF65-F5344CB8AC3E}">
        <p14:creationId xmlns:p14="http://schemas.microsoft.com/office/powerpoint/2010/main" val="556226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accent5">
                    <a:lumMod val="75000"/>
                  </a:schemeClr>
                </a:solidFill>
              </a:rPr>
              <a:t>Ocean </a:t>
            </a:r>
            <a:r>
              <a:rPr lang="en-GB" dirty="0" smtClean="0">
                <a:solidFill>
                  <a:schemeClr val="accent5">
                    <a:lumMod val="75000"/>
                  </a:schemeClr>
                </a:solidFill>
              </a:rPr>
              <a:t>warming</a:t>
            </a:r>
            <a:endParaRPr lang="en-GB" dirty="0"/>
          </a:p>
        </p:txBody>
      </p:sp>
      <p:pic>
        <p:nvPicPr>
          <p:cNvPr id="2050"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a:ext>
            </a:extLst>
          </a:blip>
          <a:srcRect/>
          <a:stretch>
            <a:fillRect/>
          </a:stretch>
        </p:blipFill>
        <p:spPr bwMode="auto">
          <a:xfrm>
            <a:off x="0" y="1222375"/>
            <a:ext cx="3168650" cy="3135313"/>
          </a:xfrm>
          <a:prstGeom prst="rect">
            <a:avLst/>
          </a:prstGeom>
          <a:noFill/>
          <a:ln w="9525">
            <a:noFill/>
            <a:miter lim="800000"/>
            <a:headEnd/>
            <a:tailEnd/>
          </a:ln>
        </p:spPr>
      </p:pic>
      <p:sp>
        <p:nvSpPr>
          <p:cNvPr id="4" name="Rectangle 7"/>
          <p:cNvSpPr txBox="1">
            <a:spLocks noChangeArrowheads="1"/>
          </p:cNvSpPr>
          <p:nvPr/>
        </p:nvSpPr>
        <p:spPr>
          <a:xfrm>
            <a:off x="3707904" y="4652292"/>
            <a:ext cx="4896544" cy="349728"/>
          </a:xfrm>
          <a:prstGeom prst="rect">
            <a:avLst/>
          </a:prstGeom>
          <a:solidFill>
            <a:schemeClr val="accent3">
              <a:lumMod val="20000"/>
              <a:lumOff val="80000"/>
            </a:schemeClr>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1200" i="0" u="none" strike="noStrike" kern="1200" cap="none" spc="0" normalizeH="0" baseline="0" noProof="0" dirty="0" smtClean="0">
                <a:ln>
                  <a:noFill/>
                </a:ln>
                <a:solidFill>
                  <a:schemeClr val="bg1"/>
                </a:solidFill>
                <a:effectLst/>
                <a:uLnTx/>
                <a:uFillTx/>
                <a:ea typeface="+mj-ea"/>
                <a:cs typeface="Arial" pitchFamily="34" charset="0"/>
              </a:rPr>
              <a:t>More than 90% of Earth’s heat increase has been absorbed by the ocean.</a:t>
            </a:r>
          </a:p>
        </p:txBody>
      </p:sp>
      <p:sp>
        <p:nvSpPr>
          <p:cNvPr id="5" name="TextBox 4"/>
          <p:cNvSpPr txBox="1"/>
          <p:nvPr/>
        </p:nvSpPr>
        <p:spPr>
          <a:xfrm>
            <a:off x="211124" y="4375293"/>
            <a:ext cx="3136740" cy="276999"/>
          </a:xfrm>
          <a:prstGeom prst="rect">
            <a:avLst/>
          </a:prstGeom>
          <a:noFill/>
        </p:spPr>
        <p:txBody>
          <a:bodyPr wrap="square" rtlCol="0">
            <a:spAutoFit/>
          </a:bodyPr>
          <a:lstStyle/>
          <a:p>
            <a:r>
              <a:rPr lang="en-AU" sz="1200" b="0" i="1" dirty="0" smtClean="0">
                <a:solidFill>
                  <a:schemeClr val="bg1"/>
                </a:solidFill>
              </a:rPr>
              <a:t>IPCC AR5, Box 3.1 Fig1, </a:t>
            </a:r>
            <a:r>
              <a:rPr lang="en-AU" sz="1200" b="0" i="1" dirty="0" err="1" smtClean="0">
                <a:solidFill>
                  <a:schemeClr val="bg1"/>
                </a:solidFill>
              </a:rPr>
              <a:t>Rhein</a:t>
            </a:r>
            <a:r>
              <a:rPr lang="en-AU" sz="1200" b="0" i="1" dirty="0" smtClean="0">
                <a:solidFill>
                  <a:schemeClr val="bg1"/>
                </a:solidFill>
              </a:rPr>
              <a:t> et al. 2013</a:t>
            </a:r>
            <a:endParaRPr lang="en-AU" sz="1200" b="0" i="1" dirty="0">
              <a:solidFill>
                <a:schemeClr val="bg1"/>
              </a:solidFill>
            </a:endParaRPr>
          </a:p>
        </p:txBody>
      </p:sp>
      <p:pic>
        <p:nvPicPr>
          <p:cNvPr id="6" name="Content Placeholder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33725" y="1059583"/>
            <a:ext cx="5697909" cy="2979989"/>
          </a:xfrm>
          <a:prstGeom prst="rect">
            <a:avLst/>
          </a:prstGeom>
        </p:spPr>
      </p:pic>
      <p:sp>
        <p:nvSpPr>
          <p:cNvPr id="7" name="TextBox 6"/>
          <p:cNvSpPr txBox="1"/>
          <p:nvPr/>
        </p:nvSpPr>
        <p:spPr>
          <a:xfrm>
            <a:off x="4499992" y="4083918"/>
            <a:ext cx="3600400" cy="307777"/>
          </a:xfrm>
          <a:prstGeom prst="rect">
            <a:avLst/>
          </a:prstGeom>
          <a:noFill/>
        </p:spPr>
        <p:txBody>
          <a:bodyPr wrap="square" rtlCol="0">
            <a:spAutoFit/>
          </a:bodyPr>
          <a:lstStyle/>
          <a:p>
            <a:r>
              <a:rPr lang="en-GB" sz="1400" i="1" dirty="0">
                <a:solidFill>
                  <a:schemeClr val="bg1"/>
                </a:solidFill>
              </a:rPr>
              <a:t>IPCC, 2013: Summary for Policymakers. </a:t>
            </a:r>
            <a:endParaRPr lang="fr-FR" sz="1400" i="1" dirty="0">
              <a:solidFill>
                <a:schemeClr val="bg1"/>
              </a:solidFill>
            </a:endParaRPr>
          </a:p>
        </p:txBody>
      </p:sp>
    </p:spTree>
    <p:extLst>
      <p:ext uri="{BB962C8B-B14F-4D97-AF65-F5344CB8AC3E}">
        <p14:creationId xmlns:p14="http://schemas.microsoft.com/office/powerpoint/2010/main" val="3160007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Rectangle 20"/>
          <p:cNvSpPr/>
          <p:nvPr/>
        </p:nvSpPr>
        <p:spPr>
          <a:xfrm>
            <a:off x="0" y="0"/>
            <a:ext cx="9144000" cy="901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9994" y="465517"/>
            <a:ext cx="4320479" cy="2160239"/>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9993" y="2733768"/>
            <a:ext cx="4320480" cy="2160240"/>
          </a:xfrm>
          <a:prstGeom prst="rect">
            <a:avLst/>
          </a:prstGeom>
        </p:spPr>
      </p:pic>
      <p:sp>
        <p:nvSpPr>
          <p:cNvPr id="5" name="TextBox 4"/>
          <p:cNvSpPr txBox="1"/>
          <p:nvPr/>
        </p:nvSpPr>
        <p:spPr>
          <a:xfrm>
            <a:off x="5508105" y="411510"/>
            <a:ext cx="1020536" cy="338554"/>
          </a:xfrm>
          <a:prstGeom prst="rect">
            <a:avLst/>
          </a:prstGeom>
          <a:noFill/>
        </p:spPr>
        <p:txBody>
          <a:bodyPr wrap="none" rtlCol="0">
            <a:spAutoFit/>
          </a:bodyPr>
          <a:lstStyle/>
          <a:p>
            <a:r>
              <a:rPr lang="en-GB" sz="1600" dirty="0" smtClean="0"/>
              <a:t>Sept 1999</a:t>
            </a:r>
            <a:endParaRPr lang="fr-FR" sz="1600" dirty="0"/>
          </a:p>
        </p:txBody>
      </p:sp>
      <p:sp>
        <p:nvSpPr>
          <p:cNvPr id="6" name="TextBox 5"/>
          <p:cNvSpPr txBox="1"/>
          <p:nvPr/>
        </p:nvSpPr>
        <p:spPr>
          <a:xfrm>
            <a:off x="7784484" y="411510"/>
            <a:ext cx="992579" cy="338554"/>
          </a:xfrm>
          <a:prstGeom prst="rect">
            <a:avLst/>
          </a:prstGeom>
          <a:noFill/>
        </p:spPr>
        <p:txBody>
          <a:bodyPr wrap="none" rtlCol="0">
            <a:spAutoFit/>
          </a:bodyPr>
          <a:lstStyle/>
          <a:p>
            <a:r>
              <a:rPr lang="en-GB" sz="1600" dirty="0" smtClean="0"/>
              <a:t>Mar 2000</a:t>
            </a:r>
            <a:endParaRPr lang="fr-FR" sz="1600" dirty="0"/>
          </a:p>
        </p:txBody>
      </p:sp>
      <p:sp>
        <p:nvSpPr>
          <p:cNvPr id="7" name="TextBox 6"/>
          <p:cNvSpPr txBox="1"/>
          <p:nvPr/>
        </p:nvSpPr>
        <p:spPr>
          <a:xfrm>
            <a:off x="7812360" y="2733768"/>
            <a:ext cx="992579" cy="338554"/>
          </a:xfrm>
          <a:prstGeom prst="rect">
            <a:avLst/>
          </a:prstGeom>
          <a:noFill/>
        </p:spPr>
        <p:txBody>
          <a:bodyPr wrap="none" rtlCol="0">
            <a:spAutoFit/>
          </a:bodyPr>
          <a:lstStyle/>
          <a:p>
            <a:r>
              <a:rPr lang="en-GB" sz="1600" dirty="0" smtClean="0"/>
              <a:t>Mar 2013</a:t>
            </a:r>
            <a:endParaRPr lang="fr-FR" sz="1600" dirty="0"/>
          </a:p>
        </p:txBody>
      </p:sp>
      <p:sp>
        <p:nvSpPr>
          <p:cNvPr id="8" name="TextBox 7"/>
          <p:cNvSpPr txBox="1"/>
          <p:nvPr/>
        </p:nvSpPr>
        <p:spPr>
          <a:xfrm>
            <a:off x="5508104" y="2733768"/>
            <a:ext cx="1020536" cy="338554"/>
          </a:xfrm>
          <a:prstGeom prst="rect">
            <a:avLst/>
          </a:prstGeom>
          <a:noFill/>
        </p:spPr>
        <p:txBody>
          <a:bodyPr wrap="none" rtlCol="0">
            <a:spAutoFit/>
          </a:bodyPr>
          <a:lstStyle/>
          <a:p>
            <a:r>
              <a:rPr lang="en-GB" sz="1600" dirty="0" smtClean="0"/>
              <a:t>Sept 2012</a:t>
            </a:r>
            <a:endParaRPr lang="fr-FR" sz="1600" dirty="0"/>
          </a:p>
        </p:txBody>
      </p:sp>
      <p:sp>
        <p:nvSpPr>
          <p:cNvPr id="9" name="Content Placeholder 1"/>
          <p:cNvSpPr>
            <a:spLocks noGrp="1"/>
          </p:cNvSpPr>
          <p:nvPr>
            <p:ph/>
          </p:nvPr>
        </p:nvSpPr>
        <p:spPr>
          <a:xfrm>
            <a:off x="323528" y="1729852"/>
            <a:ext cx="3960440" cy="571868"/>
          </a:xfrm>
          <a:solidFill>
            <a:schemeClr val="accent5">
              <a:lumMod val="20000"/>
              <a:lumOff val="80000"/>
            </a:schemeClr>
          </a:solidFill>
        </p:spPr>
        <p:txBody>
          <a:bodyPr>
            <a:normAutofit fontScale="92500"/>
          </a:bodyPr>
          <a:lstStyle/>
          <a:p>
            <a:pPr marL="0" indent="0">
              <a:buNone/>
            </a:pPr>
            <a:r>
              <a:rPr lang="en-GB" sz="1600" dirty="0" smtClean="0">
                <a:latin typeface="+mn-lt"/>
              </a:rPr>
              <a:t>These satellite images show </a:t>
            </a:r>
            <a:r>
              <a:rPr lang="en-GB" sz="1600" dirty="0">
                <a:latin typeface="+mn-lt"/>
              </a:rPr>
              <a:t>an overall decline in Arctic sea </a:t>
            </a:r>
            <a:r>
              <a:rPr lang="en-GB" sz="1600" dirty="0" smtClean="0">
                <a:latin typeface="+mn-lt"/>
              </a:rPr>
              <a:t>ice, particularly since 1999. </a:t>
            </a:r>
            <a:endParaRPr lang="fr-FR" sz="1600" dirty="0" smtClean="0">
              <a:latin typeface="+mn-lt"/>
            </a:endParaRPr>
          </a:p>
        </p:txBody>
      </p:sp>
      <p:sp>
        <p:nvSpPr>
          <p:cNvPr id="15" name="TextBox 14"/>
          <p:cNvSpPr txBox="1"/>
          <p:nvPr/>
        </p:nvSpPr>
        <p:spPr>
          <a:xfrm>
            <a:off x="4119380" y="4894008"/>
            <a:ext cx="4701093" cy="261610"/>
          </a:xfrm>
          <a:prstGeom prst="rect">
            <a:avLst/>
          </a:prstGeom>
          <a:noFill/>
        </p:spPr>
        <p:txBody>
          <a:bodyPr wrap="square" rtlCol="0">
            <a:spAutoFit/>
          </a:bodyPr>
          <a:lstStyle/>
          <a:p>
            <a:pPr algn="ctr"/>
            <a:r>
              <a:rPr lang="en-GB" sz="1100" i="1" dirty="0" smtClean="0">
                <a:solidFill>
                  <a:schemeClr val="accent5">
                    <a:lumMod val="50000"/>
                  </a:schemeClr>
                </a:solidFill>
              </a:rPr>
              <a:t>Source: NASA </a:t>
            </a:r>
            <a:r>
              <a:rPr lang="en-GB" sz="1100" i="1" dirty="0">
                <a:solidFill>
                  <a:schemeClr val="accent5">
                    <a:lumMod val="50000"/>
                  </a:schemeClr>
                </a:solidFill>
              </a:rPr>
              <a:t>Earth Observatory, http://earthobservatory.nasa.gov</a:t>
            </a:r>
            <a:endParaRPr lang="fr-FR" sz="1100" i="1" dirty="0">
              <a:solidFill>
                <a:schemeClr val="accent5">
                  <a:lumMod val="50000"/>
                </a:schemeClr>
              </a:solidFill>
            </a:endParaRPr>
          </a:p>
        </p:txBody>
      </p:sp>
      <p:grpSp>
        <p:nvGrpSpPr>
          <p:cNvPr id="16" name="Grupo 1"/>
          <p:cNvGrpSpPr>
            <a:grpSpLocks/>
          </p:cNvGrpSpPr>
          <p:nvPr/>
        </p:nvGrpSpPr>
        <p:grpSpPr bwMode="auto">
          <a:xfrm>
            <a:off x="354394" y="2355726"/>
            <a:ext cx="3154107" cy="1979276"/>
            <a:chOff x="3201577" y="1012605"/>
            <a:chExt cx="5841999" cy="4162274"/>
          </a:xfrm>
        </p:grpSpPr>
        <p:pic>
          <p:nvPicPr>
            <p:cNvPr id="17" name="Imagem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01577" y="1517279"/>
              <a:ext cx="5841999"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ângulo 3"/>
            <p:cNvSpPr/>
            <p:nvPr/>
          </p:nvSpPr>
          <p:spPr>
            <a:xfrm>
              <a:off x="5395268" y="1012605"/>
              <a:ext cx="2738071" cy="533967"/>
            </a:xfrm>
            <a:prstGeom prst="rect">
              <a:avLst/>
            </a:prstGeom>
          </p:spPr>
          <p:txBody>
            <a:bodyPr wrap="none">
              <a:spAutoFit/>
            </a:bodyPr>
            <a:lstStyle/>
            <a:p>
              <a:pPr>
                <a:defRPr/>
              </a:pPr>
              <a:r>
                <a:rPr lang="pt-PT" sz="1050" dirty="0" err="1">
                  <a:solidFill>
                    <a:srgbClr val="002060"/>
                  </a:solidFill>
                </a:rPr>
                <a:t>Source</a:t>
              </a:r>
              <a:r>
                <a:rPr lang="pt-PT" sz="1050" dirty="0">
                  <a:solidFill>
                    <a:srgbClr val="002060"/>
                  </a:solidFill>
                </a:rPr>
                <a:t>: telegraph.co.uk</a:t>
              </a:r>
            </a:p>
          </p:txBody>
        </p:sp>
      </p:grpSp>
      <p:sp>
        <p:nvSpPr>
          <p:cNvPr id="19" name="Content Placeholder 1"/>
          <p:cNvSpPr txBox="1">
            <a:spLocks/>
          </p:cNvSpPr>
          <p:nvPr/>
        </p:nvSpPr>
        <p:spPr>
          <a:xfrm>
            <a:off x="339636" y="860292"/>
            <a:ext cx="3960439" cy="789552"/>
          </a:xfrm>
          <a:prstGeom prst="rect">
            <a:avLst/>
          </a:prstGeom>
          <a:solidFill>
            <a:schemeClr val="accent5">
              <a:lumMod val="20000"/>
              <a:lumOff val="80000"/>
            </a:schemeClr>
          </a:solidFill>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Euphemia" panose="020B0503040102020104"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Euphemia" panose="020B05030401020201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Euphemia" panose="020B0503040102020104"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Euphemia" panose="020B0503040102020104"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Euphemia" panose="020B05030401020201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600" dirty="0" smtClean="0">
                <a:latin typeface="+mn-lt"/>
              </a:rPr>
              <a:t>Over the last two decades, the Greenland and Antarctic ice sheets have been losing mass, glaciers, Arctic sea ice and snow cover have continued to shrink</a:t>
            </a:r>
            <a:r>
              <a:rPr lang="fr-FR" sz="1600" dirty="0" smtClean="0">
                <a:latin typeface="+mn-lt"/>
              </a:rPr>
              <a:t>.</a:t>
            </a:r>
          </a:p>
        </p:txBody>
      </p:sp>
      <p:sp>
        <p:nvSpPr>
          <p:cNvPr id="20" name="TextBox 19"/>
          <p:cNvSpPr txBox="1"/>
          <p:nvPr/>
        </p:nvSpPr>
        <p:spPr>
          <a:xfrm>
            <a:off x="354394" y="87474"/>
            <a:ext cx="4145599" cy="769441"/>
          </a:xfrm>
          <a:prstGeom prst="rect">
            <a:avLst/>
          </a:prstGeom>
          <a:noFill/>
        </p:spPr>
        <p:txBody>
          <a:bodyPr wrap="square" rtlCol="0">
            <a:spAutoFit/>
          </a:bodyPr>
          <a:lstStyle/>
          <a:p>
            <a:pPr algn="ctr"/>
            <a:r>
              <a:rPr lang="en-GB" sz="4400" b="1" dirty="0" smtClean="0"/>
              <a:t>Melting ice</a:t>
            </a:r>
          </a:p>
        </p:txBody>
      </p:sp>
    </p:spTree>
    <p:extLst>
      <p:ext uri="{BB962C8B-B14F-4D97-AF65-F5344CB8AC3E}">
        <p14:creationId xmlns:p14="http://schemas.microsoft.com/office/powerpoint/2010/main" val="4118788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Rectangle 2"/>
          <p:cNvSpPr/>
          <p:nvPr/>
        </p:nvSpPr>
        <p:spPr>
          <a:xfrm>
            <a:off x="0" y="0"/>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170" name="Imagem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3219823"/>
            <a:ext cx="3272485" cy="189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m 1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14408" y="3219822"/>
            <a:ext cx="3430000" cy="167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ângulo 4"/>
          <p:cNvSpPr>
            <a:spLocks noChangeArrowheads="1"/>
          </p:cNvSpPr>
          <p:nvPr/>
        </p:nvSpPr>
        <p:spPr bwMode="auto">
          <a:xfrm>
            <a:off x="5768776" y="4919595"/>
            <a:ext cx="211559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pt-PT" sz="1050" dirty="0" err="1">
                <a:solidFill>
                  <a:srgbClr val="002060"/>
                </a:solidFill>
              </a:rPr>
              <a:t>Source</a:t>
            </a:r>
            <a:r>
              <a:rPr lang="pt-PT" sz="1050" dirty="0">
                <a:solidFill>
                  <a:srgbClr val="002060"/>
                </a:solidFill>
              </a:rPr>
              <a:t>: DailyMail.uk</a:t>
            </a:r>
          </a:p>
        </p:txBody>
      </p:sp>
      <p:pic>
        <p:nvPicPr>
          <p:cNvPr id="1030" name="Picture 6" descr="A house, rented by Robin Adams, fell into the sea in Hemsby, Norfolk, after the combined storm and tidal surge swept away the underside of the cliff it was perched 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46931" y="843558"/>
            <a:ext cx="2961163" cy="16656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3420" y="810180"/>
            <a:ext cx="3646533" cy="1844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ângulo 4"/>
          <p:cNvSpPr>
            <a:spLocks noChangeArrowheads="1"/>
          </p:cNvSpPr>
          <p:nvPr/>
        </p:nvSpPr>
        <p:spPr bwMode="auto">
          <a:xfrm>
            <a:off x="5696768" y="2867367"/>
            <a:ext cx="211559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pt-PT" sz="1050" dirty="0">
                <a:solidFill>
                  <a:srgbClr val="002060"/>
                </a:solidFill>
              </a:rPr>
              <a:t>Source</a:t>
            </a:r>
            <a:r>
              <a:rPr lang="pt-PT" sz="1050" dirty="0" smtClean="0">
                <a:solidFill>
                  <a:srgbClr val="002060"/>
                </a:solidFill>
              </a:rPr>
              <a:t>: theGuardian.com</a:t>
            </a:r>
            <a:endParaRPr lang="pt-PT" sz="1050" dirty="0">
              <a:solidFill>
                <a:srgbClr val="002060"/>
              </a:solidFill>
            </a:endParaRPr>
          </a:p>
        </p:txBody>
      </p:sp>
      <p:sp>
        <p:nvSpPr>
          <p:cNvPr id="2" name="TextBox 1"/>
          <p:cNvSpPr txBox="1"/>
          <p:nvPr/>
        </p:nvSpPr>
        <p:spPr>
          <a:xfrm>
            <a:off x="260054" y="2733768"/>
            <a:ext cx="3951907" cy="338554"/>
          </a:xfrm>
          <a:prstGeom prst="rect">
            <a:avLst/>
          </a:prstGeom>
          <a:solidFill>
            <a:schemeClr val="accent3">
              <a:lumMod val="20000"/>
              <a:lumOff val="80000"/>
            </a:schemeClr>
          </a:solidFill>
        </p:spPr>
        <p:txBody>
          <a:bodyPr wrap="square" rtlCol="0">
            <a:spAutoFit/>
          </a:bodyPr>
          <a:lstStyle/>
          <a:p>
            <a:r>
              <a:rPr lang="en-GB" sz="1600" dirty="0" smtClean="0">
                <a:solidFill>
                  <a:schemeClr val="bg1"/>
                </a:solidFill>
              </a:rPr>
              <a:t>Typhoon Haiyan in the Philippines, 2013</a:t>
            </a:r>
            <a:endParaRPr lang="fr-FR" sz="1600" dirty="0">
              <a:solidFill>
                <a:schemeClr val="bg1"/>
              </a:solidFill>
            </a:endParaRPr>
          </a:p>
        </p:txBody>
      </p:sp>
      <p:sp>
        <p:nvSpPr>
          <p:cNvPr id="14" name="TextBox 13"/>
          <p:cNvSpPr txBox="1"/>
          <p:nvPr/>
        </p:nvSpPr>
        <p:spPr>
          <a:xfrm>
            <a:off x="1475656" y="34619"/>
            <a:ext cx="6048672" cy="646331"/>
          </a:xfrm>
          <a:prstGeom prst="rect">
            <a:avLst/>
          </a:prstGeom>
          <a:noFill/>
        </p:spPr>
        <p:txBody>
          <a:bodyPr wrap="square" rtlCol="0">
            <a:spAutoFit/>
          </a:bodyPr>
          <a:lstStyle/>
          <a:p>
            <a:pPr algn="ctr"/>
            <a:r>
              <a:rPr lang="en-GB" sz="3600" b="1" dirty="0" smtClean="0"/>
              <a:t>More extreme weather events</a:t>
            </a:r>
          </a:p>
        </p:txBody>
      </p:sp>
      <p:sp>
        <p:nvSpPr>
          <p:cNvPr id="15" name="TextBox 14"/>
          <p:cNvSpPr txBox="1"/>
          <p:nvPr/>
        </p:nvSpPr>
        <p:spPr>
          <a:xfrm>
            <a:off x="4814409" y="2625757"/>
            <a:ext cx="3430000" cy="584775"/>
          </a:xfrm>
          <a:prstGeom prst="rect">
            <a:avLst/>
          </a:prstGeom>
          <a:solidFill>
            <a:schemeClr val="accent3">
              <a:lumMod val="20000"/>
              <a:lumOff val="80000"/>
            </a:schemeClr>
          </a:solidFill>
        </p:spPr>
        <p:txBody>
          <a:bodyPr wrap="square" rtlCol="0">
            <a:spAutoFit/>
          </a:bodyPr>
          <a:lstStyle/>
          <a:p>
            <a:r>
              <a:rPr lang="en-GB" sz="1600" dirty="0" smtClean="0">
                <a:solidFill>
                  <a:schemeClr val="bg1"/>
                </a:solidFill>
              </a:rPr>
              <a:t>UK: Worst storm and tidal surge in 60 years , 2014</a:t>
            </a:r>
            <a:endParaRPr lang="fr-FR" sz="1600" dirty="0">
              <a:solidFill>
                <a:schemeClr val="bg1"/>
              </a:solidFill>
            </a:endParaRPr>
          </a:p>
        </p:txBody>
      </p:sp>
    </p:spTree>
    <p:extLst>
      <p:ext uri="{BB962C8B-B14F-4D97-AF65-F5344CB8AC3E}">
        <p14:creationId xmlns:p14="http://schemas.microsoft.com/office/powerpoint/2010/main" val="679466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we measure?</a:t>
            </a:r>
            <a:endParaRPr lang="en-GB" dirty="0"/>
          </a:p>
        </p:txBody>
      </p:sp>
      <p:pic>
        <p:nvPicPr>
          <p:cNvPr id="6146" name="Picture 2" descr="O:\Pogo\Training and Education\NF-POGO\Shipboard Training\2019\SoNoAT\Schools Partnership\what we measur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1275606"/>
            <a:ext cx="8859044" cy="295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532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we observe the ocean?</a:t>
            </a:r>
            <a:endParaRPr lang="en-GB" dirty="0"/>
          </a:p>
        </p:txBody>
      </p:sp>
      <p:pic>
        <p:nvPicPr>
          <p:cNvPr id="4099" name="Picture 3" descr="O:\Pogo\Training and Education\NF-POGO\Shipboard Training\2019\SoNoAT\Schools Partnership\how we observ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711" y="1059582"/>
            <a:ext cx="9060793" cy="408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661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OGO powerpoint template 2018">
  <a:themeElements>
    <a:clrScheme name="POGO colours">
      <a:dk1>
        <a:srgbClr val="205867"/>
      </a:dk1>
      <a:lt1>
        <a:srgbClr val="DBEEF3"/>
      </a:lt1>
      <a:dk2>
        <a:srgbClr val="050F48"/>
      </a:dk2>
      <a:lt2>
        <a:srgbClr val="D0E9F0"/>
      </a:lt2>
      <a:accent1>
        <a:srgbClr val="31859B"/>
      </a:accent1>
      <a:accent2>
        <a:srgbClr val="269926"/>
      </a:accent2>
      <a:accent3>
        <a:srgbClr val="C00000"/>
      </a:accent3>
      <a:accent4>
        <a:srgbClr val="5F497A"/>
      </a:accent4>
      <a:accent5>
        <a:srgbClr val="31859B"/>
      </a:accent5>
      <a:accent6>
        <a:srgbClr val="E36C09"/>
      </a:accent6>
      <a:hlink>
        <a:srgbClr val="3FBFC1"/>
      </a:hlink>
      <a:folHlink>
        <a:srgbClr val="2980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3115</TotalTime>
  <Words>2231</Words>
  <Application>Microsoft Office PowerPoint</Application>
  <PresentationFormat>On-screen Show (16:9)</PresentationFormat>
  <Paragraphs>223</Paragraphs>
  <Slides>20</Slides>
  <Notes>18</Notes>
  <HiddenSlides>4</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1_POGO powerpoint template 2018</vt:lpstr>
      <vt:lpstr>PowerPoint Presentation</vt:lpstr>
      <vt:lpstr>Some Facts and Figures about the Ocean</vt:lpstr>
      <vt:lpstr>PowerPoint Presentation</vt:lpstr>
      <vt:lpstr>WHY do we need to  observe the ocean?</vt:lpstr>
      <vt:lpstr>Ocean warming</vt:lpstr>
      <vt:lpstr>PowerPoint Presentation</vt:lpstr>
      <vt:lpstr>PowerPoint Presentation</vt:lpstr>
      <vt:lpstr>WHAT do we measure?</vt:lpstr>
      <vt:lpstr>HOW do we observe the ocean?</vt:lpstr>
      <vt:lpstr>The Ship: R/V Polarstern</vt:lpstr>
      <vt:lpstr>In one month at sea…</vt:lpstr>
      <vt:lpstr>Where will it go?</vt:lpstr>
      <vt:lpstr>What will they be studying? </vt:lpstr>
      <vt:lpstr>ARGO floats</vt:lpstr>
      <vt:lpstr>The CTD Rosette</vt:lpstr>
      <vt:lpstr>How deep is 4000m?</vt:lpstr>
      <vt:lpstr>Who are the scientists?</vt:lpstr>
      <vt:lpstr>What will you ask?</vt:lpstr>
      <vt:lpstr>People you might speak to:</vt:lpstr>
      <vt:lpstr>PowerPoint Presentation</vt:lpstr>
    </vt:vector>
  </TitlesOfParts>
  <Company>Partnership for Observation of the Global Ocean (POGO)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Beckman</dc:creator>
  <cp:lastModifiedBy>Fiona Beckman</cp:lastModifiedBy>
  <cp:revision>381</cp:revision>
  <dcterms:created xsi:type="dcterms:W3CDTF">2018-01-10T16:23:34Z</dcterms:created>
  <dcterms:modified xsi:type="dcterms:W3CDTF">2019-05-22T16:41:17Z</dcterms:modified>
</cp:coreProperties>
</file>